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4020" r:id="rId2"/>
  </p:sldMasterIdLst>
  <p:notesMasterIdLst>
    <p:notesMasterId r:id="rId8"/>
  </p:notesMasterIdLst>
  <p:handoutMasterIdLst>
    <p:handoutMasterId r:id="rId9"/>
  </p:handoutMasterIdLst>
  <p:sldIdLst>
    <p:sldId id="406" r:id="rId3"/>
    <p:sldId id="407" r:id="rId4"/>
    <p:sldId id="408" r:id="rId5"/>
    <p:sldId id="409" r:id="rId6"/>
    <p:sldId id="410" r:id="rId7"/>
  </p:sldIdLst>
  <p:sldSz cx="9906000" cy="6858000" type="A4"/>
  <p:notesSz cx="6799263" cy="98758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CBCBC"/>
    <a:srgbClr val="0000FF"/>
    <a:srgbClr val="FED208"/>
    <a:srgbClr val="6985AF"/>
    <a:srgbClr val="3D464A"/>
    <a:srgbClr val="6B6B6B"/>
    <a:srgbClr val="606060"/>
    <a:srgbClr val="95A0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00" autoAdjust="0"/>
    <p:restoredTop sz="94651" autoAdjust="0"/>
  </p:normalViewPr>
  <p:slideViewPr>
    <p:cSldViewPr>
      <p:cViewPr>
        <p:scale>
          <a:sx n="100" d="100"/>
          <a:sy n="100" d="100"/>
        </p:scale>
        <p:origin x="-1788" y="-82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54" y="-84"/>
      </p:cViewPr>
      <p:guideLst>
        <p:guide orient="horz" pos="311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7088" cy="49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4" tIns="46017" rIns="92034" bIns="4601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8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587" y="2"/>
            <a:ext cx="2947088" cy="49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4" tIns="46017" rIns="92034" bIns="4601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8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379916"/>
            <a:ext cx="2947088" cy="49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4" tIns="46017" rIns="92034" bIns="4601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8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587" y="9379916"/>
            <a:ext cx="2947088" cy="49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4" tIns="46017" rIns="92034" bIns="4601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7FE9934-78E2-4BA3-88F2-3774121F0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789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7088" cy="494345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587" y="2"/>
            <a:ext cx="2947088" cy="494345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5B4718E-1387-4A18-ACE5-B41B40485A13}" type="datetimeFigureOut">
              <a:rPr lang="ru-RU"/>
              <a:pPr>
                <a:defRPr/>
              </a:pPr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2313" y="738188"/>
            <a:ext cx="5354637" cy="3706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34" tIns="46017" rIns="92034" bIns="4601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12" y="4690748"/>
            <a:ext cx="5440044" cy="4444364"/>
          </a:xfrm>
          <a:prstGeom prst="rect">
            <a:avLst/>
          </a:prstGeom>
        </p:spPr>
        <p:txBody>
          <a:bodyPr vert="horz" lIns="92034" tIns="46017" rIns="92034" bIns="4601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9916"/>
            <a:ext cx="2947088" cy="494344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587" y="9379916"/>
            <a:ext cx="2947088" cy="494344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71CBF41-0487-41AB-B91F-9FDA2E183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0434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740" y="176259"/>
            <a:ext cx="8152611" cy="597442"/>
          </a:xfrm>
        </p:spPr>
        <p:txBody>
          <a:bodyPr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2000" kern="1200" spc="300" dirty="0" smtClean="0">
                <a:solidFill>
                  <a:srgbClr val="3D464A"/>
                </a:solidFill>
                <a:latin typeface="EuropeCondensedC"/>
                <a:ea typeface="+mj-ea"/>
                <a:cs typeface="EuropeCondensedC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2739" y="1304761"/>
            <a:ext cx="9026105" cy="4912303"/>
          </a:xfrm>
          <a:prstGeom prst="rect">
            <a:avLst/>
          </a:prstGeom>
        </p:spPr>
        <p:txBody>
          <a:bodyPr rtlCol="0">
            <a:normAutofit/>
          </a:bodyPr>
          <a:lstStyle>
            <a:lvl1pPr marL="265113" indent="-265113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lang="ru-RU" sz="1200" b="0" kern="1200" spc="300" smtClean="0">
                <a:solidFill>
                  <a:srgbClr val="3D464A"/>
                </a:solidFill>
                <a:latin typeface="EuropeCondensedC"/>
                <a:ea typeface="+mn-ea"/>
                <a:cs typeface="EuropeCondensedC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53857DE8-0546-4492-AF9A-1BB17D08A333}" type="datetime1">
              <a:rPr lang="ru-RU"/>
              <a:pPr>
                <a:defRPr/>
              </a:pPr>
              <a:t>10.02.2021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9219C3F-7B86-4EF1-B9AD-3FDDE18186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227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4977" y="1237657"/>
            <a:ext cx="8916047" cy="488866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EC61A-DA6C-42FE-80AF-4A6D13378EF1}" type="datetime1">
              <a:rPr lang="ru-RU"/>
              <a:pPr>
                <a:defRPr/>
              </a:pPr>
              <a:t>10.02.2021</a:t>
            </a:fld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E478CB8-F4A5-4625-BC94-C5D3AA436F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57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4977" y="1237657"/>
            <a:ext cx="8916047" cy="488866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D2A47-9885-4BEF-BF62-5C00D51C6D41}" type="datetime1">
              <a:rPr lang="ru-RU"/>
              <a:pPr>
                <a:defRPr/>
              </a:pPr>
              <a:t>10.02.2021</a:t>
            </a:fld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919651-F82E-41AF-BAD4-518E07A4D7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644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4977" y="1237657"/>
            <a:ext cx="8916047" cy="488866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0672D-E53C-45E3-BA45-3FDADCBA2009}" type="datetime1">
              <a:rPr lang="ru-RU"/>
              <a:pPr>
                <a:defRPr/>
              </a:pPr>
              <a:t>10.02.2021</a:t>
            </a:fld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1632461-5A26-4168-A556-3B928CDFF4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280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0788" y="765175"/>
            <a:ext cx="45339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946" tIns="76946" rIns="76946" bIns="769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Заголовок презентации</a:t>
            </a:r>
            <a:br>
              <a:rPr lang="ru-RU" altLang="ru-RU" smtClean="0"/>
            </a:br>
            <a:r>
              <a:rPr lang="ru-RU" altLang="ru-RU" smtClean="0"/>
              <a:t>шрифт </a:t>
            </a:r>
            <a:r>
              <a:rPr lang="en-US" altLang="ru-RU" smtClean="0"/>
              <a:t>Europe</a:t>
            </a:r>
            <a:r>
              <a:rPr lang="ru-RU" altLang="ru-RU" smtClean="0"/>
              <a:t> (20</a:t>
            </a:r>
            <a:r>
              <a:rPr lang="en-US" altLang="ru-RU" smtClean="0"/>
              <a:t> pt)</a:t>
            </a:r>
            <a:endParaRPr lang="ru-RU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37400" y="6524625"/>
            <a:ext cx="2624138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722" tIns="48861" rIns="97722" bIns="48861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bg1"/>
                </a:solidFill>
                <a:latin typeface="Europe" pitchFamily="2" charset="0"/>
                <a:cs typeface="+mn-cs"/>
              </a:defRPr>
            </a:lvl1pPr>
          </a:lstStyle>
          <a:p>
            <a:pPr>
              <a:defRPr/>
            </a:pPr>
            <a:fld id="{2F3BE583-FB74-4394-931F-F66A9AA58630}" type="datetime1">
              <a:rPr lang="ru-RU"/>
              <a:pPr>
                <a:defRPr/>
              </a:pPr>
              <a:t>10.02.2021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  <p:sldLayoutId id="2147484690" r:id="rId2"/>
  </p:sldLayoutIdLst>
  <p:hf hdr="0" ftr="0"/>
  <p:txStyles>
    <p:titleStyle>
      <a:lvl1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+mj-lt"/>
          <a:ea typeface="+mj-ea"/>
          <a:cs typeface="+mj-cs"/>
        </a:defRPr>
      </a:lvl1pPr>
      <a:lvl2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2pPr>
      <a:lvl3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3pPr>
      <a:lvl4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4pPr>
      <a:lvl5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5pPr>
      <a:lvl6pPr marL="4572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6pPr>
      <a:lvl7pPr marL="9144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7pPr>
      <a:lvl8pPr marL="13716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8pPr>
      <a:lvl9pPr marL="18288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9pPr>
    </p:titleStyle>
    <p:bodyStyle>
      <a:lvl1pPr marL="366713" indent="-366713" algn="l" defTabSz="977900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93750" indent="-304800" algn="l" defTabSz="977900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220788" indent="-242888" algn="l" defTabSz="977900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09738" indent="-244475" algn="l" defTabSz="977900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198688" indent="-244475" algn="l" defTabSz="977900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6558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1130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35702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40274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0788" y="765175"/>
            <a:ext cx="45339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946" tIns="76946" rIns="76946" bIns="769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Заголовок презентации</a:t>
            </a:r>
            <a:br>
              <a:rPr lang="ru-RU" altLang="ru-RU" smtClean="0"/>
            </a:br>
            <a:r>
              <a:rPr lang="ru-RU" altLang="ru-RU" smtClean="0"/>
              <a:t>шрифт </a:t>
            </a:r>
            <a:r>
              <a:rPr lang="en-US" altLang="ru-RU" smtClean="0"/>
              <a:t>Europe</a:t>
            </a:r>
            <a:r>
              <a:rPr lang="ru-RU" altLang="ru-RU" smtClean="0"/>
              <a:t> (20</a:t>
            </a:r>
            <a:r>
              <a:rPr lang="en-US" altLang="ru-RU" smtClean="0"/>
              <a:t> pt)</a:t>
            </a:r>
            <a:endParaRPr lang="ru-RU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37400" y="6524625"/>
            <a:ext cx="2624138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722" tIns="48861" rIns="97722" bIns="48861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FFFFFF"/>
                </a:solidFill>
                <a:latin typeface="Europe" pitchFamily="2" charset="0"/>
                <a:cs typeface="+mn-cs"/>
              </a:defRPr>
            </a:lvl1pPr>
          </a:lstStyle>
          <a:p>
            <a:pPr>
              <a:defRPr/>
            </a:pPr>
            <a:fld id="{C62ED2E7-1E86-4EEE-9139-224F79FAD698}" type="datetime1">
              <a:rPr lang="ru-RU"/>
              <a:pPr>
                <a:defRPr/>
              </a:pPr>
              <a:t>10.02.2021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2" r:id="rId1"/>
    <p:sldLayoutId id="2147484693" r:id="rId2"/>
  </p:sldLayoutIdLst>
  <p:hf hdr="0" ftr="0"/>
  <p:txStyles>
    <p:titleStyle>
      <a:lvl1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+mj-lt"/>
          <a:ea typeface="+mj-ea"/>
          <a:cs typeface="+mj-cs"/>
        </a:defRPr>
      </a:lvl1pPr>
      <a:lvl2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2pPr>
      <a:lvl3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3pPr>
      <a:lvl4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4pPr>
      <a:lvl5pPr algn="l" defTabSz="977900" rtl="0" eaLnBrk="0" fontAlgn="base" hangingPunct="0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5pPr>
      <a:lvl6pPr marL="4572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6pPr>
      <a:lvl7pPr marL="9144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7pPr>
      <a:lvl8pPr marL="13716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8pPr>
      <a:lvl9pPr marL="1828800" algn="l" defTabSz="977900" rtl="0" eaLnBrk="1" fontAlgn="base" hangingPunct="1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Europe" pitchFamily="50" charset="-52"/>
        </a:defRPr>
      </a:lvl9pPr>
    </p:titleStyle>
    <p:bodyStyle>
      <a:lvl1pPr marL="366713" indent="-366713" algn="l" defTabSz="977900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93750" indent="-304800" algn="l" defTabSz="977900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220788" indent="-242888" algn="l" defTabSz="977900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09738" indent="-244475" algn="l" defTabSz="977900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198688" indent="-244475" algn="l" defTabSz="977900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6558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1130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35702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4027488" indent="-244475" algn="l" defTabSz="977900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mailto:sokol@ural-prom.com" TargetMode="External"/><Relationship Id="rId18" Type="http://schemas.openxmlformats.org/officeDocument/2006/relationships/hyperlink" Target="mailto:vchm10@yandex.ru" TargetMode="External"/><Relationship Id="rId26" Type="http://schemas.openxmlformats.org/officeDocument/2006/relationships/hyperlink" Target="mailto:tk_profi@mail.ru" TargetMode="External"/><Relationship Id="rId39" Type="http://schemas.openxmlformats.org/officeDocument/2006/relationships/hyperlink" Target="mailto:neftegazresurs@yandex.ru" TargetMode="External"/><Relationship Id="rId3" Type="http://schemas.openxmlformats.org/officeDocument/2006/relationships/hyperlink" Target="mailto:profit@profit.ru" TargetMode="External"/><Relationship Id="rId21" Type="http://schemas.openxmlformats.org/officeDocument/2006/relationships/hyperlink" Target="mailto:pkf@mail.tomsknet.ru" TargetMode="External"/><Relationship Id="rId34" Type="http://schemas.openxmlformats.org/officeDocument/2006/relationships/hyperlink" Target="mailto:sk777sk@mail.ru" TargetMode="External"/><Relationship Id="rId42" Type="http://schemas.openxmlformats.org/officeDocument/2006/relationships/hyperlink" Target="mailto:Ooo-orteko@rambler.ru" TargetMode="External"/><Relationship Id="rId47" Type="http://schemas.openxmlformats.org/officeDocument/2006/relationships/hyperlink" Target="mailto:ryazanvtormet@yandex.ru" TargetMode="External"/><Relationship Id="rId50" Type="http://schemas.openxmlformats.org/officeDocument/2006/relationships/hyperlink" Target="mailto:saneko@rambler.ru" TargetMode="External"/><Relationship Id="rId7" Type="http://schemas.openxmlformats.org/officeDocument/2006/relationships/hyperlink" Target="mailto:panin_oleg@kronosaroup.net" TargetMode="External"/><Relationship Id="rId12" Type="http://schemas.openxmlformats.org/officeDocument/2006/relationships/hyperlink" Target="mailto:office@%20novametstrov.ru" TargetMode="External"/><Relationship Id="rId17" Type="http://schemas.openxmlformats.org/officeDocument/2006/relationships/hyperlink" Target="mailto:tvtormet-80@mail.ru" TargetMode="External"/><Relationship Id="rId25" Type="http://schemas.openxmlformats.org/officeDocument/2006/relationships/hyperlink" Target="mailto:imkabel@mail.ru" TargetMode="External"/><Relationship Id="rId33" Type="http://schemas.openxmlformats.org/officeDocument/2006/relationships/hyperlink" Target="mailto:elservis44@mail.ru" TargetMode="External"/><Relationship Id="rId38" Type="http://schemas.openxmlformats.org/officeDocument/2006/relationships/hyperlink" Target="mailto:blackmet@renet.ru" TargetMode="External"/><Relationship Id="rId46" Type="http://schemas.openxmlformats.org/officeDocument/2006/relationships/hyperlink" Target="mailto:rossnab-89@bk.ru" TargetMode="External"/><Relationship Id="rId2" Type="http://schemas.openxmlformats.org/officeDocument/2006/relationships/hyperlink" Target="mailto:atomsk36@gmail.com" TargetMode="External"/><Relationship Id="rId16" Type="http://schemas.openxmlformats.org/officeDocument/2006/relationships/hyperlink" Target="mailto:doldina_ksu@mail.ru" TargetMode="External"/><Relationship Id="rId20" Type="http://schemas.openxmlformats.org/officeDocument/2006/relationships/hyperlink" Target="mailto:metek@metekllc.ru" TargetMode="External"/><Relationship Id="rId29" Type="http://schemas.openxmlformats.org/officeDocument/2006/relationships/hyperlink" Target="mailto:office@bestroba.ru" TargetMode="External"/><Relationship Id="rId41" Type="http://schemas.openxmlformats.org/officeDocument/2006/relationships/hyperlink" Target="mailto:krasch3317@rambler.ru;9328490014@ovchm.ru;" TargetMode="External"/><Relationship Id="rId54" Type="http://schemas.openxmlformats.org/officeDocument/2006/relationships/hyperlink" Target="mailto:dermishin@omk.ru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rozovv@mail.ru" TargetMode="External"/><Relationship Id="rId11" Type="http://schemas.openxmlformats.org/officeDocument/2006/relationships/hyperlink" Target="mailto:elena@metkom-ekb.ru" TargetMode="External"/><Relationship Id="rId24" Type="http://schemas.openxmlformats.org/officeDocument/2006/relationships/hyperlink" Target="mailto:esk04@mail.ru" TargetMode="External"/><Relationship Id="rId32" Type="http://schemas.openxmlformats.org/officeDocument/2006/relationships/hyperlink" Target="mailto:buzulukskm@mail.ru" TargetMode="External"/><Relationship Id="rId37" Type="http://schemas.openxmlformats.org/officeDocument/2006/relationships/hyperlink" Target="mailto:kis-ooo@yandex.ru" TargetMode="External"/><Relationship Id="rId40" Type="http://schemas.openxmlformats.org/officeDocument/2006/relationships/hyperlink" Target="mailto:npongpo@npongpo.ru" TargetMode="External"/><Relationship Id="rId45" Type="http://schemas.openxmlformats.org/officeDocument/2006/relationships/hyperlink" Target="mailto:info@rienergo.ru" TargetMode="External"/><Relationship Id="rId53" Type="http://schemas.openxmlformats.org/officeDocument/2006/relationships/hyperlink" Target="mailto:specpromservis@rambler.ru" TargetMode="External"/><Relationship Id="rId5" Type="http://schemas.openxmlformats.org/officeDocument/2006/relationships/hyperlink" Target="mailto:info@ugmk.com" TargetMode="External"/><Relationship Id="rId15" Type="http://schemas.openxmlformats.org/officeDocument/2006/relationships/hyperlink" Target="mailto:advokat66@bk.ru" TargetMode="External"/><Relationship Id="rId23" Type="http://schemas.openxmlformats.org/officeDocument/2006/relationships/hyperlink" Target="mailto:vtorresursnaz@yandex.ru" TargetMode="External"/><Relationship Id="rId28" Type="http://schemas.openxmlformats.org/officeDocument/2006/relationships/hyperlink" Target="mailto:iepsilon@mail.ru" TargetMode="External"/><Relationship Id="rId36" Type="http://schemas.openxmlformats.org/officeDocument/2006/relationships/hyperlink" Target="mailto:gefest_ekb@bk.ru" TargetMode="External"/><Relationship Id="rId49" Type="http://schemas.openxmlformats.org/officeDocument/2006/relationships/hyperlink" Target="mailto:sherkevichen@gk-meta.ru" TargetMode="External"/><Relationship Id="rId10" Type="http://schemas.openxmlformats.org/officeDocument/2006/relationships/hyperlink" Target="mailto:hrizotil@mail.ru" TargetMode="External"/><Relationship Id="rId19" Type="http://schemas.openxmlformats.org/officeDocument/2006/relationships/hyperlink" Target="mailto:slukinvkh@mail.ru" TargetMode="External"/><Relationship Id="rId31" Type="http://schemas.openxmlformats.org/officeDocument/2006/relationships/hyperlink" Target="mailto:almazmet800@mail.ru" TargetMode="External"/><Relationship Id="rId44" Type="http://schemas.openxmlformats.org/officeDocument/2006/relationships/hyperlink" Target="mailto:t-vtormet@mail.ru" TargetMode="External"/><Relationship Id="rId52" Type="http://schemas.openxmlformats.org/officeDocument/2006/relationships/hyperlink" Target="mailto:spt@63.ru" TargetMode="External"/><Relationship Id="rId4" Type="http://schemas.openxmlformats.org/officeDocument/2006/relationships/hyperlink" Target="mailto:russkih@sv.mh.ru" TargetMode="External"/><Relationship Id="rId9" Type="http://schemas.openxmlformats.org/officeDocument/2006/relationships/hyperlink" Target="mailto:sergeyekat1@mail.ru" TargetMode="External"/><Relationship Id="rId14" Type="http://schemas.openxmlformats.org/officeDocument/2006/relationships/hyperlink" Target="mailto:abdulinsv@yandex.ru" TargetMode="External"/><Relationship Id="rId22" Type="http://schemas.openxmlformats.org/officeDocument/2006/relationships/hyperlink" Target="mailto:ral-brok@nv-net.ru" TargetMode="External"/><Relationship Id="rId27" Type="http://schemas.openxmlformats.org/officeDocument/2006/relationships/hyperlink" Target="mailto:persenev_aa@mail.ru" TargetMode="External"/><Relationship Id="rId30" Type="http://schemas.openxmlformats.org/officeDocument/2006/relationships/hyperlink" Target="mailto:alkatmetall@mail.ru" TargetMode="External"/><Relationship Id="rId35" Type="http://schemas.openxmlformats.org/officeDocument/2006/relationships/hyperlink" Target="mailto:vtor2@yandex.ru" TargetMode="External"/><Relationship Id="rId43" Type="http://schemas.openxmlformats.org/officeDocument/2006/relationships/hyperlink" Target="mailto:mk_tyumen@mail.ru" TargetMode="External"/><Relationship Id="rId48" Type="http://schemas.openxmlformats.org/officeDocument/2006/relationships/hyperlink" Target="mailto:arabeska99@mail.ru" TargetMode="External"/><Relationship Id="rId8" Type="http://schemas.openxmlformats.org/officeDocument/2006/relationships/hyperlink" Target="mailto:Msklom@mail.ru" TargetMode="External"/><Relationship Id="rId51" Type="http://schemas.openxmlformats.org/officeDocument/2006/relationships/hyperlink" Target="mailto:krs@esoo.ru" TargetMode="Externa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hyperlink" Target="mailto:s991991@mail.ru" TargetMode="External"/><Relationship Id="rId18" Type="http://schemas.openxmlformats.org/officeDocument/2006/relationships/hyperlink" Target="mailto:ooo.sibtehenergoservis@yandex.ru" TargetMode="External"/><Relationship Id="rId26" Type="http://schemas.openxmlformats.org/officeDocument/2006/relationships/hyperlink" Target="mailto:pochta@zt-r.ru" TargetMode="External"/><Relationship Id="rId39" Type="http://schemas.openxmlformats.org/officeDocument/2006/relationships/hyperlink" Target="mailto:elena@pravil.net" TargetMode="External"/><Relationship Id="rId3" Type="http://schemas.openxmlformats.org/officeDocument/2006/relationships/hyperlink" Target="mailto:texprom98@mail.ru" TargetMode="External"/><Relationship Id="rId21" Type="http://schemas.openxmlformats.org/officeDocument/2006/relationships/hyperlink" Target="mailto:moiseev@amet.ru" TargetMode="External"/><Relationship Id="rId34" Type="http://schemas.openxmlformats.org/officeDocument/2006/relationships/hyperlink" Target="mailto:avtometcom@list.ru" TargetMode="External"/><Relationship Id="rId42" Type="http://schemas.openxmlformats.org/officeDocument/2006/relationships/hyperlink" Target="mailto:kep@93.ru" TargetMode="External"/><Relationship Id="rId47" Type="http://schemas.openxmlformats.org/officeDocument/2006/relationships/hyperlink" Target="mailto:tdscever@mail.ru" TargetMode="External"/><Relationship Id="rId50" Type="http://schemas.openxmlformats.org/officeDocument/2006/relationships/hyperlink" Target="mailto:samat-g87@mail.ru" TargetMode="External"/><Relationship Id="rId7" Type="http://schemas.openxmlformats.org/officeDocument/2006/relationships/hyperlink" Target="mailto:Lugbinav@mail.ru" TargetMode="External"/><Relationship Id="rId12" Type="http://schemas.openxmlformats.org/officeDocument/2006/relationships/hyperlink" Target="mailto:sibtorg-tumen@mail.ru" TargetMode="External"/><Relationship Id="rId17" Type="http://schemas.openxmlformats.org/officeDocument/2006/relationships/hyperlink" Target="mailto:dis-tech@mail.ru" TargetMode="External"/><Relationship Id="rId25" Type="http://schemas.openxmlformats.org/officeDocument/2006/relationships/hyperlink" Target="mailto:ladatransmed@mail.ru" TargetMode="External"/><Relationship Id="rId33" Type="http://schemas.openxmlformats.org/officeDocument/2006/relationships/hyperlink" Target="mailto:surgut@m-invest.ru" TargetMode="External"/><Relationship Id="rId38" Type="http://schemas.openxmlformats.org/officeDocument/2006/relationships/hyperlink" Target="mailto:amurmetal@amurmetal.ru" TargetMode="External"/><Relationship Id="rId46" Type="http://schemas.openxmlformats.org/officeDocument/2006/relationships/hyperlink" Target="mailto:pas@novorosmetall.ru" TargetMode="External"/><Relationship Id="rId2" Type="http://schemas.openxmlformats.org/officeDocument/2006/relationships/hyperlink" Target="mailto:proton-chel@mail.ru" TargetMode="External"/><Relationship Id="rId16" Type="http://schemas.openxmlformats.org/officeDocument/2006/relationships/hyperlink" Target="mailto:info@lom-tc.ru" TargetMode="External"/><Relationship Id="rId20" Type="http://schemas.openxmlformats.org/officeDocument/2006/relationships/hyperlink" Target="mailto:ooo.mida@bk.ru" TargetMode="External"/><Relationship Id="rId29" Type="http://schemas.openxmlformats.org/officeDocument/2006/relationships/hyperlink" Target="mailto:t.ekspo@mail.ru" TargetMode="External"/><Relationship Id="rId41" Type="http://schemas.openxmlformats.org/officeDocument/2006/relationships/hyperlink" Target="mailto:office@vmb.kras.ru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Universal.plus@bk.ru" TargetMode="External"/><Relationship Id="rId11" Type="http://schemas.openxmlformats.org/officeDocument/2006/relationships/hyperlink" Target="mailto:zao-surm@yandex.ru" TargetMode="External"/><Relationship Id="rId24" Type="http://schemas.openxmlformats.org/officeDocument/2006/relationships/hyperlink" Target="mailto:promet_a@mail.ru" TargetMode="External"/><Relationship Id="rId32" Type="http://schemas.openxmlformats.org/officeDocument/2006/relationships/hyperlink" Target="file:///C:\Users\didyrov\Desktop\text\javascript'%3e%20%3c!--%20var%20prefix%20=%20'ma'%20+%20'il'%20+%20'to';%20var%20path%20=%20'hr'%20+%20'ef'%20+%20'=';%20var%20addy92950%20=%20'savchuk'%20+%20'@';%20addy92950%20=%20addy92950%20+%20'uk-union'%20+%20'.'%20+%20'ru';%20document.write('%3ca%20'%20+%20path%20+%20'\''%20+%20prefix%20+%20':'%20+%20addy92950%20+%20'\'%3e');%20document.write(addy92950);%20document.write('%3c\a%3e');%20\--%3e\n%20%3c\script%3e%3cscript%20type='text\javascript'%3e%20%3c!--%20document.write('%3cspan%20style=\'display:%20none;\'%3e');%20\--%3e%20%3c\script%3e&#1069;&#1090;&#1086;&#1090;%20&#1072;&#1076;&#1088;&#1077;&#1089;%20&#1101;&#1083;&#1077;&#1082;&#1090;&#1088;&#1086;&#1085;&#1085;&#1086;&#1081;%20&#1087;&#1086;&#1095;&#1090;&#1099;%20&#1079;&#1072;&#1097;&#1080;&#1097;&#1077;&#1085;%20&#1086;&#1090;%20&#1089;&#1087;&#1072;&#1084;-&#1073;&#1086;&#1090;&#1086;&#1074;.%20&#1059;%20&#1074;&#1072;&#1089;%20&#1076;&#1086;&#1083;&#1078;&#1077;&#1085;%20&#1073;&#1099;&#1090;&#1100;%20&#1074;&#1082;&#1083;&#1102;&#1095;&#1077;&#1085;%20JavaScript%20&#1076;&#1083;&#1103;%20&#1087;&#1088;&#1086;&#1089;&#1084;&#1086;&#1090;&#1088;&#1072;.%20%3cscript%20type='text\javascript'%3e%20%3c!--%20document.write('%3c\');%20document.write('span%3e" TargetMode="External"/><Relationship Id="rId37" Type="http://schemas.openxmlformats.org/officeDocument/2006/relationships/hyperlink" Target="mailto:metallstroy37iv@mail.ru" TargetMode="External"/><Relationship Id="rId40" Type="http://schemas.openxmlformats.org/officeDocument/2006/relationships/hyperlink" Target="mailto:parketperm@mail.ru" TargetMode="External"/><Relationship Id="rId45" Type="http://schemas.openxmlformats.org/officeDocument/2006/relationships/hyperlink" Target="mailto:krasnodar@ferratek.com" TargetMode="External"/><Relationship Id="rId5" Type="http://schemas.openxmlformats.org/officeDocument/2006/relationships/hyperlink" Target="mailto:gazkomplekt@tmn.ru" TargetMode="External"/><Relationship Id="rId15" Type="http://schemas.openxmlformats.org/officeDocument/2006/relationships/hyperlink" Target="mailto:tatyana771@bk.ru" TargetMode="External"/><Relationship Id="rId23" Type="http://schemas.openxmlformats.org/officeDocument/2006/relationships/hyperlink" Target="mailto:Schirkov@uncomtech.com;" TargetMode="External"/><Relationship Id="rId28" Type="http://schemas.openxmlformats.org/officeDocument/2006/relationships/hyperlink" Target="mailto:chs@chermet-s.com" TargetMode="External"/><Relationship Id="rId36" Type="http://schemas.openxmlformats.org/officeDocument/2006/relationships/hyperlink" Target="mailto:Lommet09@mail.ru" TargetMode="External"/><Relationship Id="rId49" Type="http://schemas.openxmlformats.org/officeDocument/2006/relationships/hyperlink" Target="mailto:2463301@texresyrs.ru" TargetMode="External"/><Relationship Id="rId10" Type="http://schemas.openxmlformats.org/officeDocument/2006/relationships/hyperlink" Target="mailto:Ferrit@cher.ru" TargetMode="External"/><Relationship Id="rId19" Type="http://schemas.openxmlformats.org/officeDocument/2006/relationships/hyperlink" Target="mailto:officeVM@mail.ru" TargetMode="External"/><Relationship Id="rId31" Type="http://schemas.openxmlformats.org/officeDocument/2006/relationships/hyperlink" Target="mailto:usinsk-s@yandex.ru" TargetMode="External"/><Relationship Id="rId44" Type="http://schemas.openxmlformats.org/officeDocument/2006/relationships/hyperlink" Target="mailto:akron-sd@mail.ru" TargetMode="External"/><Relationship Id="rId4" Type="http://schemas.openxmlformats.org/officeDocument/2006/relationships/hyperlink" Target="mailto:el-kom@inbox.ru" TargetMode="External"/><Relationship Id="rId9" Type="http://schemas.openxmlformats.org/officeDocument/2006/relationships/hyperlink" Target="mailto:scherbakov@metal-ekb.ru" TargetMode="External"/><Relationship Id="rId14" Type="http://schemas.openxmlformats.org/officeDocument/2006/relationships/hyperlink" Target="mailto:krasilnikov_19@mail.ru" TargetMode="External"/><Relationship Id="rId22" Type="http://schemas.openxmlformats.org/officeDocument/2006/relationships/hyperlink" Target="mailto:ufalink@mail.ru" TargetMode="External"/><Relationship Id="rId27" Type="http://schemas.openxmlformats.org/officeDocument/2006/relationships/hyperlink" Target="mailto:gera1173@yandex.ru" TargetMode="External"/><Relationship Id="rId30" Type="http://schemas.openxmlformats.org/officeDocument/2006/relationships/hyperlink" Target="mailto:cherkashin1989@mail.ru" TargetMode="External"/><Relationship Id="rId35" Type="http://schemas.openxmlformats.org/officeDocument/2006/relationships/hyperlink" Target="mailto:samara@techenergy.ru" TargetMode="External"/><Relationship Id="rId43" Type="http://schemas.openxmlformats.org/officeDocument/2006/relationships/hyperlink" Target="mailto:serg-app@rambler.re" TargetMode="External"/><Relationship Id="rId48" Type="http://schemas.openxmlformats.org/officeDocument/2006/relationships/hyperlink" Target="mailto:vtorresurs-usinsk@mail.ru" TargetMode="External"/><Relationship Id="rId8" Type="http://schemas.openxmlformats.org/officeDocument/2006/relationships/hyperlink" Target="mailto:ims@bk.ru" TargetMode="External"/><Relationship Id="rId51" Type="http://schemas.openxmlformats.org/officeDocument/2006/relationships/hyperlink" Target="mailto:smkzakyp@gmail.r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komal@kompany.ru" TargetMode="External"/><Relationship Id="rId13" Type="http://schemas.openxmlformats.org/officeDocument/2006/relationships/hyperlink" Target="mailto:andreybezborodov@inbox.ru" TargetMode="External"/><Relationship Id="rId18" Type="http://schemas.openxmlformats.org/officeDocument/2006/relationships/hyperlink" Target="mailto:oootdk@tdk.ru" TargetMode="External"/><Relationship Id="rId26" Type="http://schemas.openxmlformats.org/officeDocument/2006/relationships/hyperlink" Target="mailto:orenburgchermet@list.ru" TargetMode="External"/><Relationship Id="rId39" Type="http://schemas.openxmlformats.org/officeDocument/2006/relationships/hyperlink" Target="mailto:Nctreid@mail.ru" TargetMode="External"/><Relationship Id="rId3" Type="http://schemas.openxmlformats.org/officeDocument/2006/relationships/hyperlink" Target="mailto:ooo-intermet@mail.ru" TargetMode="External"/><Relationship Id="rId21" Type="http://schemas.openxmlformats.org/officeDocument/2006/relationships/hyperlink" Target="mailto:Centrmet-Voronez@yandex.ru" TargetMode="External"/><Relationship Id="rId34" Type="http://schemas.openxmlformats.org/officeDocument/2006/relationships/hyperlink" Target="mailto:saratov@ruslom.ru" TargetMode="External"/><Relationship Id="rId42" Type="http://schemas.openxmlformats.org/officeDocument/2006/relationships/hyperlink" Target="mailto:secretar_volga@uvchm.ru" TargetMode="External"/><Relationship Id="rId47" Type="http://schemas.openxmlformats.org/officeDocument/2006/relationships/hyperlink" Target="mailto:info@rmet.ru;" TargetMode="External"/><Relationship Id="rId7" Type="http://schemas.openxmlformats.org/officeDocument/2006/relationships/hyperlink" Target="mailto:promvtormetall@bryansk.ru" TargetMode="External"/><Relationship Id="rId12" Type="http://schemas.openxmlformats.org/officeDocument/2006/relationships/hyperlink" Target="mailto:VoronezMK@mail.ru" TargetMode="External"/><Relationship Id="rId17" Type="http://schemas.openxmlformats.org/officeDocument/2006/relationships/hyperlink" Target="mailto:rmkmetall@mail.ru" TargetMode="External"/><Relationship Id="rId25" Type="http://schemas.openxmlformats.org/officeDocument/2006/relationships/hyperlink" Target="mailto:ooomgmm@mgmm.ru" TargetMode="External"/><Relationship Id="rId33" Type="http://schemas.openxmlformats.org/officeDocument/2006/relationships/hyperlink" Target="mailto:tmet@mail.ru" TargetMode="External"/><Relationship Id="rId38" Type="http://schemas.openxmlformats.org/officeDocument/2006/relationships/hyperlink" Target="mailto:PermExpert@list.ru" TargetMode="External"/><Relationship Id="rId46" Type="http://schemas.openxmlformats.org/officeDocument/2006/relationships/hyperlink" Target="mailto:ecometall@omk.ru" TargetMode="External"/><Relationship Id="rId2" Type="http://schemas.openxmlformats.org/officeDocument/2006/relationships/hyperlink" Target="mailto:2391369@mail.ru" TargetMode="External"/><Relationship Id="rId16" Type="http://schemas.openxmlformats.org/officeDocument/2006/relationships/hyperlink" Target="mailto:info@pmkgroup.ru" TargetMode="External"/><Relationship Id="rId20" Type="http://schemas.openxmlformats.org/officeDocument/2006/relationships/hyperlink" Target="mailto:magmabk@bk.ru" TargetMode="External"/><Relationship Id="rId29" Type="http://schemas.openxmlformats.org/officeDocument/2006/relationships/hyperlink" Target="mailto:southvtor252@inbox.ru" TargetMode="External"/><Relationship Id="rId41" Type="http://schemas.openxmlformats.org/officeDocument/2006/relationships/hyperlink" Target="mailto:bajoko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promothody@yandex.ru" TargetMode="External"/><Relationship Id="rId11" Type="http://schemas.openxmlformats.org/officeDocument/2006/relationships/hyperlink" Target="mailto:info@sibcom.ru" TargetMode="External"/><Relationship Id="rId24" Type="http://schemas.openxmlformats.org/officeDocument/2006/relationships/hyperlink" Target="mailto:trustmetallmsc@yandex.ru" TargetMode="External"/><Relationship Id="rId32" Type="http://schemas.openxmlformats.org/officeDocument/2006/relationships/hyperlink" Target="mailto:Vostokprom@service.ru" TargetMode="External"/><Relationship Id="rId37" Type="http://schemas.openxmlformats.org/officeDocument/2006/relationships/hyperlink" Target="mailto:best_habarovsk@mail.ru" TargetMode="External"/><Relationship Id="rId40" Type="http://schemas.openxmlformats.org/officeDocument/2006/relationships/hyperlink" Target="mailto:oootehpribor@yandex.ru" TargetMode="External"/><Relationship Id="rId45" Type="http://schemas.openxmlformats.org/officeDocument/2006/relationships/hyperlink" Target="mailto:vtormet@severstal-vtormet.ru" TargetMode="External"/><Relationship Id="rId5" Type="http://schemas.openxmlformats.org/officeDocument/2006/relationships/hyperlink" Target="mailto:torgmetallvn@mail.ru" TargetMode="External"/><Relationship Id="rId15" Type="http://schemas.openxmlformats.org/officeDocument/2006/relationships/hyperlink" Target="mailto:274563@mail.ru" TargetMode="External"/><Relationship Id="rId23" Type="http://schemas.openxmlformats.org/officeDocument/2006/relationships/hyperlink" Target="mailto:metplus272@inbox.ru" TargetMode="External"/><Relationship Id="rId28" Type="http://schemas.openxmlformats.org/officeDocument/2006/relationships/hyperlink" Target="mailto:Igor82@mail.ru" TargetMode="External"/><Relationship Id="rId36" Type="http://schemas.openxmlformats.org/officeDocument/2006/relationships/hyperlink" Target="mailto:tdmkemerovo@list.ru" TargetMode="External"/><Relationship Id="rId10" Type="http://schemas.openxmlformats.org/officeDocument/2006/relationships/hyperlink" Target="mailto:chcever@chcever.ru" TargetMode="External"/><Relationship Id="rId19" Type="http://schemas.openxmlformats.org/officeDocument/2006/relationships/hyperlink" Target="mailto:vcsnab@yandex.ru" TargetMode="External"/><Relationship Id="rId31" Type="http://schemas.openxmlformats.org/officeDocument/2006/relationships/hyperlink" Target="mailto:BaykalEP@gmail.com" TargetMode="External"/><Relationship Id="rId44" Type="http://schemas.openxmlformats.org/officeDocument/2006/relationships/hyperlink" Target="mailto:baryshnikov_ai@uvchm.ru;" TargetMode="External"/><Relationship Id="rId4" Type="http://schemas.openxmlformats.org/officeDocument/2006/relationships/hyperlink" Target="mailto:yvm89@yvm89.ru" TargetMode="External"/><Relationship Id="rId9" Type="http://schemas.openxmlformats.org/officeDocument/2006/relationships/hyperlink" Target="mailto:Habarovsk@intex.inbox.ru" TargetMode="External"/><Relationship Id="rId14" Type="http://schemas.openxmlformats.org/officeDocument/2006/relationships/hyperlink" Target="mailto:Vladivostok-primmet@mail.ru" TargetMode="External"/><Relationship Id="rId22" Type="http://schemas.openxmlformats.org/officeDocument/2006/relationships/hyperlink" Target="mailto:ecopromooo@list.ru" TargetMode="External"/><Relationship Id="rId27" Type="http://schemas.openxmlformats.org/officeDocument/2006/relationships/hyperlink" Target="mailto:349259@yandex.ru" TargetMode="External"/><Relationship Id="rId30" Type="http://schemas.openxmlformats.org/officeDocument/2006/relationships/hyperlink" Target="mailto:pfk@dsp.ru" TargetMode="External"/><Relationship Id="rId35" Type="http://schemas.openxmlformats.org/officeDocument/2006/relationships/hyperlink" Target="mailto:pkf_p@inbox.ru" TargetMode="External"/><Relationship Id="rId43" Type="http://schemas.openxmlformats.org/officeDocument/2006/relationships/hyperlink" Target="mailto:artamonov.sar@yandex.r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305199@mail.ru" TargetMode="External"/><Relationship Id="rId2" Type="http://schemas.openxmlformats.org/officeDocument/2006/relationships/hyperlink" Target="mailto:level_rastov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yy09@yandex.ru" TargetMode="External"/><Relationship Id="rId5" Type="http://schemas.openxmlformats.org/officeDocument/2006/relationships/hyperlink" Target="mailto:ruslan-nv@yandex.ru" TargetMode="External"/><Relationship Id="rId4" Type="http://schemas.openxmlformats.org/officeDocument/2006/relationships/hyperlink" Target="mailto:metallresurs.ooo@mail.ru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bis-servis@bk.ru" TargetMode="External"/><Relationship Id="rId13" Type="http://schemas.openxmlformats.org/officeDocument/2006/relationships/hyperlink" Target="mailto:info@sacha.su" TargetMode="External"/><Relationship Id="rId18" Type="http://schemas.openxmlformats.org/officeDocument/2006/relationships/hyperlink" Target="mailto:543917@mail.ru" TargetMode="External"/><Relationship Id="rId26" Type="http://schemas.openxmlformats.org/officeDocument/2006/relationships/hyperlink" Target="mailto:Prohorov-NU@ugmkvcm.ru" TargetMode="External"/><Relationship Id="rId3" Type="http://schemas.openxmlformats.org/officeDocument/2006/relationships/hyperlink" Target="mailto:zinksplav@mail.ru" TargetMode="External"/><Relationship Id="rId21" Type="http://schemas.openxmlformats.org/officeDocument/2006/relationships/hyperlink" Target="mailto:rasimsuleimanov@mail.ru" TargetMode="External"/><Relationship Id="rId7" Type="http://schemas.openxmlformats.org/officeDocument/2006/relationships/hyperlink" Target="mailto:new_tech@ugansk.net" TargetMode="External"/><Relationship Id="rId12" Type="http://schemas.openxmlformats.org/officeDocument/2006/relationships/hyperlink" Target="mailto:ip_baskinov@mail.ru" TargetMode="External"/><Relationship Id="rId17" Type="http://schemas.openxmlformats.org/officeDocument/2006/relationships/hyperlink" Target="mailto:potehin_sv@mail.ru" TargetMode="External"/><Relationship Id="rId25" Type="http://schemas.openxmlformats.org/officeDocument/2006/relationships/hyperlink" Target="mailto:trukhtanov.almet@mail.ru" TargetMode="External"/><Relationship Id="rId2" Type="http://schemas.openxmlformats.org/officeDocument/2006/relationships/hyperlink" Target="mailto:ZolnikovAV@tmk-chermet.com" TargetMode="External"/><Relationship Id="rId16" Type="http://schemas.openxmlformats.org/officeDocument/2006/relationships/hyperlink" Target="mailto:ZiminAA@st-strj.ru" TargetMode="External"/><Relationship Id="rId20" Type="http://schemas.openxmlformats.org/officeDocument/2006/relationships/hyperlink" Target="mailto:abcd1981.81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673630@mail.ru" TargetMode="External"/><Relationship Id="rId11" Type="http://schemas.openxmlformats.org/officeDocument/2006/relationships/hyperlink" Target="mailto:misha.72tyum@mail.ru" TargetMode="External"/><Relationship Id="rId24" Type="http://schemas.openxmlformats.org/officeDocument/2006/relationships/hyperlink" Target="mailto:info@alfainterstal.ru" TargetMode="External"/><Relationship Id="rId5" Type="http://schemas.openxmlformats.org/officeDocument/2006/relationships/hyperlink" Target="mailto:fedorovmakc@mail.ru" TargetMode="External"/><Relationship Id="rId15" Type="http://schemas.openxmlformats.org/officeDocument/2006/relationships/hyperlink" Target="mailto:175685@mail.ru" TargetMode="External"/><Relationship Id="rId23" Type="http://schemas.openxmlformats.org/officeDocument/2006/relationships/hyperlink" Target="mailto:6537557@mail.ru" TargetMode="External"/><Relationship Id="rId28" Type="http://schemas.openxmlformats.org/officeDocument/2006/relationships/hyperlink" Target="mailto:nzrt-msk@mail.ru" TargetMode="External"/><Relationship Id="rId10" Type="http://schemas.openxmlformats.org/officeDocument/2006/relationships/hyperlink" Target="mailto:maks.goryainov.91@mail.ru" TargetMode="External"/><Relationship Id="rId19" Type="http://schemas.openxmlformats.org/officeDocument/2006/relationships/hyperlink" Target="mailto:kuvilev@gmail.com" TargetMode="External"/><Relationship Id="rId4" Type="http://schemas.openxmlformats.org/officeDocument/2006/relationships/hyperlink" Target="mailto:promkontrakt@mail.ru" TargetMode="External"/><Relationship Id="rId9" Type="http://schemas.openxmlformats.org/officeDocument/2006/relationships/hyperlink" Target="mailto:387878@bk.ru" TargetMode="External"/><Relationship Id="rId14" Type="http://schemas.openxmlformats.org/officeDocument/2006/relationships/hyperlink" Target="mailto:miniplant@mail.ru" TargetMode="External"/><Relationship Id="rId22" Type="http://schemas.openxmlformats.org/officeDocument/2006/relationships/hyperlink" Target="mailto:filenkov@list.ru" TargetMode="External"/><Relationship Id="rId27" Type="http://schemas.openxmlformats.org/officeDocument/2006/relationships/hyperlink" Target="mailto:nzrt-nv@bk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23151A3-F03E-4B69-A86A-03A8C09D7059}" type="datetime1">
              <a:rPr lang="ru-RU" smtClean="0"/>
              <a:pPr>
                <a:defRPr/>
              </a:pPr>
              <a:t>10.02.2021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9372600" y="6492875"/>
            <a:ext cx="519113" cy="365125"/>
          </a:xfrm>
        </p:spPr>
        <p:txBody>
          <a:bodyPr/>
          <a:lstStyle/>
          <a:p>
            <a:pPr>
              <a:defRPr/>
            </a:pPr>
            <a:fld id="{315586B6-7142-4F03-9F3D-69956502F203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" name="Заголовок 9"/>
          <p:cNvSpPr txBox="1">
            <a:spLocks/>
          </p:cNvSpPr>
          <p:nvPr/>
        </p:nvSpPr>
        <p:spPr bwMode="auto">
          <a:xfrm>
            <a:off x="128588" y="119063"/>
            <a:ext cx="92741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800" dirty="0"/>
              <a:t>Перечень потенциальных покупателей невостребованных МТР</a:t>
            </a:r>
            <a:r>
              <a:rPr lang="ru-RU" sz="1800" dirty="0" smtClean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 (1 из 5)</a:t>
            </a:r>
            <a:endParaRPr lang="ru-RU" sz="1800" dirty="0">
              <a:solidFill>
                <a:srgbClr val="3D464A"/>
              </a:solidFill>
              <a:latin typeface="+mn-lt"/>
              <a:ea typeface="EuropeCondensedC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6050" y="1125538"/>
          <a:ext cx="4619625" cy="5616579"/>
        </p:xfrm>
        <a:graphic>
          <a:graphicData uri="http://schemas.openxmlformats.org/drawingml/2006/table">
            <a:tbl>
              <a:tblPr/>
              <a:tblGrid>
                <a:gridCol w="311754"/>
                <a:gridCol w="2182277"/>
                <a:gridCol w="2125594"/>
              </a:tblGrid>
              <a:tr h="289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ТехМаш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Tehmach.t@mail.ru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АтомСтройКомплект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atomsk36@gmail.com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ПРОФИТ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profit@profit.ru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ОАО Новолипецкий металлургический комбинат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russkih@sv.mh.ru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ОАО Уральская горно-металлургическая компания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info@ugmk.com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Випметалл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arozovv@mail.ru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Кронос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panin_oleg@kronosaroup.net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МБК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metalkopeisk@mail.ru; Msklom@mail.ru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Велес+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sergeyekat1@mail.ru 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Металлопромпродукт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hrizotil@mail.ru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Метком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1"/>
                        </a:rPr>
                        <a:t>elena@metkom-ekb.ru; met.com@mail.ru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НоваМетСтрой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2"/>
                        </a:rPr>
                        <a:t>office@ novametstrov.ru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Сибвторресурсы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s991991@mail.ru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СК Металл-Сергиев Посад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isaevva07@mail.ru; 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alexey_rm@mail.ru 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Уральская Промышленная Компания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3"/>
                        </a:rPr>
                        <a:t>sokol@ural-prom.com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УСМК (ООО "Урало-Сибирская металлургическая компания")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info@usmk.ru; metalinc@mail.ru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Черметинвест-Т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4"/>
                        </a:rPr>
                        <a:t>abdulinsv@yandex.ru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Чермет-СМК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romasergey@mail.ru; romanenkov777@yandex.ru; borovkov033@yandex.ru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Металлургический завод Камасталь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5"/>
                        </a:rPr>
                        <a:t>advokat66@bk.ru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Метацентрум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6"/>
                        </a:rPr>
                        <a:t>doldina_ksu@mail.ru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Вторчермет НЛМК Западная Сибирь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7"/>
                        </a:rPr>
                        <a:t>tvtormet-80@mail.ru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Вторчермет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8"/>
                        </a:rPr>
                        <a:t>vchm10@yandex.ru; evr25@yandex.ru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Спецмостконструкция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9"/>
                        </a:rPr>
                        <a:t>slukinvkh@mail.ru; 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9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9"/>
                        </a:rPr>
                        <a:t>smk_74@inbox.ru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Метек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0"/>
                        </a:rPr>
                        <a:t>metek@metekllc.ru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ПКФ Полимерсервис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1"/>
                        </a:rPr>
                        <a:t>pkf@mail.tomsknet.ru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ЛОГРИ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2"/>
                        </a:rPr>
                        <a:t>ral-brok@nv-net.ru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Вторресурснефтегаз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3"/>
                        </a:rPr>
                        <a:t>vtorresursnaz@yandex.ru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Энергостройкомплект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4"/>
                        </a:rPr>
                        <a:t>esk04@mail.ru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ЧП Имшинецкий П.А.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5"/>
                        </a:rPr>
                        <a:t>imkabel@mail.ru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ТК Профи</a:t>
                      </a: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6"/>
                        </a:rPr>
                        <a:t>tk_profi@mail.ru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9" marR="6859" marT="68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953000" y="1125538"/>
          <a:ext cx="4449763" cy="5616567"/>
        </p:xfrm>
        <a:graphic>
          <a:graphicData uri="http://schemas.openxmlformats.org/drawingml/2006/table">
            <a:tbl>
              <a:tblPr/>
              <a:tblGrid>
                <a:gridCol w="300291"/>
                <a:gridCol w="2102035"/>
                <a:gridCol w="2047437"/>
              </a:tblGrid>
              <a:tr h="29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Элитэр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7"/>
                        </a:rPr>
                        <a:t>persenev_aa@mail.ru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ПКФ Эпсилон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8"/>
                        </a:rPr>
                        <a:t>iepsilon@mail.ru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Адаптик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9"/>
                        </a:rPr>
                        <a:t>office@bestroba.ru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Алкат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0"/>
                        </a:rPr>
                        <a:t>alkatmetall@mail.ru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АЛМАЗ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1"/>
                        </a:rPr>
                        <a:t>almazmet800@mail.ru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БузулукСтройКомплектМонтаж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2"/>
                        </a:rPr>
                        <a:t>buzulukskm@mail.ru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Вител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3"/>
                        </a:rPr>
                        <a:t>elservis44@mail.ru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Втормет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-Югра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4"/>
                        </a:rPr>
                        <a:t>sk777sk@mail.ru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Вторсталь-плюс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5"/>
                        </a:rPr>
                        <a:t>vtor2@yandex.ru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Гефест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6"/>
                        </a:rPr>
                        <a:t>gefest_ekb@bk.ru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КислородЭнергоСервис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7"/>
                        </a:rPr>
                        <a:t>kis-ooo@yandex.ru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Компания Сибирский металл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kormachev@ngs.ru; 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nosova-tatyana@yandex.ru;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МЕТАЛЛ-ПОВОЛЖЬЕ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8"/>
                        </a:rPr>
                        <a:t>blackmet@renet.ru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НефтеГазРесурс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9"/>
                        </a:rPr>
                        <a:t>neftegazresurs@yandex.ru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НПО Нефтегазопромысловое оборудование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0"/>
                        </a:rPr>
                        <a:t>npongpo@npongpo.ru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Оренбургский вторчермет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1"/>
                        </a:rPr>
                        <a:t>krasch3317@rambler.ru; 9328490014@ovchm.ru;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Ортеко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2"/>
                        </a:rPr>
                        <a:t>Ooo-orteko@rambler.ru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ПП Металлокомплект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3"/>
                        </a:rPr>
                        <a:t>mk_tyumen@mail.ru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ПромСтройЦентр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4"/>
                        </a:rPr>
                        <a:t>t-vtormet@mail.ru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Развитие Оптимальных Стратегий Инвестирования в Энергетике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5"/>
                        </a:rPr>
                        <a:t>info@rienergo.ru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Региональный Вторичный Ресурс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regionvtorresurs@mail.ru; 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RVResurs@mail.ru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РосСнаб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6"/>
                        </a:rPr>
                        <a:t>rossnab-89@bk.ru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Рязаньвтормет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7"/>
                        </a:rPr>
                        <a:t>ryazanvtormet@yandex.ru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Рязаньметком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8"/>
                        </a:rPr>
                        <a:t>arabeska99@mail.ru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ОАО Самаравтормет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9"/>
                        </a:rPr>
                        <a:t>gamaunovii@gk-meta.ru; sherkevichen@gk-meta.ru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СА-НЭКО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0"/>
                        </a:rPr>
                        <a:t>saneko@rambler.ru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СнабСтрой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1"/>
                        </a:rPr>
                        <a:t>krs@esoo.ru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СП Трейд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2"/>
                        </a:rPr>
                        <a:t>spt@63.ru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Спецмонтажстрой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3"/>
                        </a:rPr>
                        <a:t>specpromservis@rambler.ru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ОМК-ЭкоМеталл</a:t>
                      </a: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4"/>
                        </a:rPr>
                        <a:t>dermishin@omk.ru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039" marR="7039" marT="70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23151A3-F03E-4B69-A86A-03A8C09D7059}" type="datetime1">
              <a:rPr lang="ru-RU" smtClean="0"/>
              <a:pPr>
                <a:defRPr/>
              </a:pPr>
              <a:t>10.02.2021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9372600" y="6492875"/>
            <a:ext cx="519113" cy="365125"/>
          </a:xfrm>
        </p:spPr>
        <p:txBody>
          <a:bodyPr/>
          <a:lstStyle/>
          <a:p>
            <a:pPr>
              <a:defRPr/>
            </a:pPr>
            <a:fld id="{D43BC81E-B6FA-4A3B-B76E-052AC7BEA62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2" name="Заголовок 9"/>
          <p:cNvSpPr txBox="1">
            <a:spLocks/>
          </p:cNvSpPr>
          <p:nvPr/>
        </p:nvSpPr>
        <p:spPr bwMode="auto">
          <a:xfrm>
            <a:off x="128588" y="119063"/>
            <a:ext cx="92741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800" dirty="0"/>
              <a:t>Перечень потенциальных покупателей невостребованных МТР</a:t>
            </a:r>
            <a:r>
              <a:rPr lang="ru-RU" sz="1800" dirty="0" smtClean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(2 из 5)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28588" y="1125538"/>
          <a:ext cx="4637087" cy="5616583"/>
        </p:xfrm>
        <a:graphic>
          <a:graphicData uri="http://schemas.openxmlformats.org/drawingml/2006/table">
            <a:tbl>
              <a:tblPr/>
              <a:tblGrid>
                <a:gridCol w="312932"/>
                <a:gridCol w="2190526"/>
                <a:gridCol w="2133629"/>
              </a:tblGrid>
              <a:tr h="3225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ТехМеталл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proton-chel@mail.ru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Техпромрезерв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texprom98@mail.ru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Торгово-промышленная компания Партнер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el-kom@inbox.ru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ТПП Газкомплект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gazkomplekt@tmn.ru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УниверсалПлюс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Universal.plus@bk.ru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Уралимпэкс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Lugbinav@mail.ru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Уралторг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ims@bk.ru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Уральские комплексные технологии- 99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scherbakov@metal-ekb.ru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Феррит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Ferrit@cher.ru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Энергоснаб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1"/>
                        </a:rPr>
                        <a:t>zao-surm@yandex.ru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Сибторг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2"/>
                        </a:rPr>
                        <a:t>sibtorg-tumen@mail.ru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Сибвторресурс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3"/>
                        </a:rPr>
                        <a:t>s991991@mail.ru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Нижневартовский проект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4"/>
                        </a:rPr>
                        <a:t>krasilnikov_19@mail.ru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МетаЭлемент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5"/>
                        </a:rPr>
                        <a:t>tatyana771@bk.ru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Техноцентр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6"/>
                        </a:rPr>
                        <a:t>info@lom-tc.ru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Дисперсные Технологии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7"/>
                        </a:rPr>
                        <a:t>dis-tech@mail.ru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Сиб-тех-энерго-сервис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8"/>
                        </a:rPr>
                        <a:t>ooo.sibtehenergoservis@yandex.ru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Втормет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9"/>
                        </a:rPr>
                        <a:t>officeVM@mail.ru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МИДА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0"/>
                        </a:rPr>
                        <a:t>ooo.mida@bk.ru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Ашинский металлургический завод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1"/>
                        </a:rPr>
                        <a:t>moiseev@amet.ru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ПромТехМет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2"/>
                        </a:rPr>
                        <a:t>ufalink@mail.ru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УНКОМТЕХ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3"/>
                        </a:rPr>
                        <a:t>Schirkov@uncomtech.com; Sisupov@uncomtech.com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Промет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4"/>
                        </a:rPr>
                        <a:t>promet_a@mail.ru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Лада-Транс-Мед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5"/>
                        </a:rPr>
                        <a:t>ladatransmed@mail.ru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УниверсалПлюс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Universal.plus@bk.ru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Завод Трансформатор-Реж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6"/>
                        </a:rPr>
                        <a:t>pochta@zt-r.ru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ПохвистневоВторМет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7"/>
                        </a:rPr>
                        <a:t>gera1173@yandex.ru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ЧС-Снабжение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8"/>
                        </a:rPr>
                        <a:t>chs@chermet-s.com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Транс-Экспо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9"/>
                        </a:rPr>
                        <a:t>t.ekspo@mail.ru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Димар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0"/>
                        </a:rPr>
                        <a:t>cherkashin1989@mail.ru 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881563" y="1125538"/>
          <a:ext cx="4521201" cy="5616569"/>
        </p:xfrm>
        <a:graphic>
          <a:graphicData uri="http://schemas.openxmlformats.org/drawingml/2006/table">
            <a:tbl>
              <a:tblPr/>
              <a:tblGrid>
                <a:gridCol w="305112"/>
                <a:gridCol w="2135782"/>
                <a:gridCol w="2080307"/>
              </a:tblGrid>
              <a:tr h="3410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Волгамет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volgamet@pochta.ru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Торекс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Toreks_steel@mail.ru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КОМИ СТАЛЬ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1"/>
                        </a:rPr>
                        <a:t>usinsk-s@yandex.ru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РосМетТрейд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2" action="ppaction://hlinkfile"/>
                        </a:rPr>
                        <a:t>savchuk@uk-union.ru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МеталлЭкспо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3"/>
                        </a:rPr>
                        <a:t>surgut@m-invest.ru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АвтоМетКом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4"/>
                        </a:rPr>
                        <a:t>avtometcom@list.ru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ЭнергоТехКомплект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5"/>
                        </a:rPr>
                        <a:t>etk@sama.ru; samara@techenergy.ru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РосЧерМет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6"/>
                        </a:rPr>
                        <a:t>Lommet09@mail.ru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Вторцветмет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7"/>
                        </a:rPr>
                        <a:t>metallstroy37iv@mail.ru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Амурметалл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8"/>
                        </a:rPr>
                        <a:t>amurmetal@amurmetal.ru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МеталлТорг-Приморье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9"/>
                        </a:rPr>
                        <a:t>elena@pravil.net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Металлтрейд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ez-i@bk.ru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Регион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regionlom@mail.ru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Экостройплюс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0"/>
                        </a:rPr>
                        <a:t>parketperm@mail.ru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Вторчермет НЛМК Поволжье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secretar_povolzhye@uvchm.ru 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Вторчермет НЛМК Волга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secretar_volga@uvchm.ru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Втормет-Бугач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1"/>
                        </a:rPr>
                        <a:t>office@vmb.kras.ru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Кубаньэкопродукт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2"/>
                        </a:rPr>
                        <a:t>kep@93.ru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Метагон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3"/>
                        </a:rPr>
                        <a:t>serg-app@rambler.re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Профит Поволжье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yumchermet@yha.com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АКРОН ПЛЮС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4"/>
                        </a:rPr>
                        <a:t>akron-sd@mail.ru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СпецКомплектСервис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sks-omsk@list.ru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ФЕРРАТЕК-ЮГ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5"/>
                        </a:rPr>
                        <a:t>krasnodar@ferratek.com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ЭРКАТ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6"/>
                        </a:rPr>
                        <a:t>pas@novorosmetall.ru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Торговый дом Северный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7"/>
                        </a:rPr>
                        <a:t>tdscever@mail.ru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Вторичные ресурсы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8"/>
                        </a:rPr>
                        <a:t>vtorresurs-usinsk@mail.ru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ТехРесурсы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9"/>
                        </a:rPr>
                        <a:t>2463301@texresyrs.ru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Стальинвест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stal-invest96@mail.ru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ГК Втормет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0"/>
                        </a:rPr>
                        <a:t>samat-g87@mail.ru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Средневолжская металлоломная компания</a:t>
                      </a: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1"/>
                        </a:rPr>
                        <a:t>smkzakyp@gmail.ru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19" marR="7619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4FE75B5-3655-47D9-933A-1BFF8D42E4CC}" type="datetime1">
              <a:rPr lang="ru-RU" smtClean="0"/>
              <a:pPr>
                <a:defRPr/>
              </a:pPr>
              <a:t>10.02.2021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342438" y="6492875"/>
            <a:ext cx="590550" cy="365125"/>
          </a:xfrm>
        </p:spPr>
        <p:txBody>
          <a:bodyPr/>
          <a:lstStyle/>
          <a:p>
            <a:pPr>
              <a:defRPr/>
            </a:pPr>
            <a:fld id="{2F018FA7-1AB6-423B-9335-E5DC2FBE14FE}" type="slidenum">
              <a:rPr lang="ru-RU" sz="1000" smtClean="0"/>
              <a:pPr>
                <a:defRPr/>
              </a:pPr>
              <a:t>3</a:t>
            </a:fld>
            <a:endParaRPr lang="ru-RU" sz="1000" dirty="0"/>
          </a:p>
        </p:txBody>
      </p:sp>
      <p:sp>
        <p:nvSpPr>
          <p:cNvPr id="5" name="Заголовок 9"/>
          <p:cNvSpPr txBox="1">
            <a:spLocks/>
          </p:cNvSpPr>
          <p:nvPr/>
        </p:nvSpPr>
        <p:spPr bwMode="auto">
          <a:xfrm>
            <a:off x="128588" y="119063"/>
            <a:ext cx="92741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800" dirty="0"/>
              <a:t>Перечень потенциальных покупателей невостребованных МТР</a:t>
            </a:r>
            <a:r>
              <a:rPr lang="ru-RU" sz="1800" dirty="0" smtClean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(3 из 5)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3188" y="1052513"/>
          <a:ext cx="4778375" cy="5689602"/>
        </p:xfrm>
        <a:graphic>
          <a:graphicData uri="http://schemas.openxmlformats.org/drawingml/2006/table">
            <a:tbl>
              <a:tblPr/>
              <a:tblGrid>
                <a:gridCol w="322467"/>
                <a:gridCol w="2257269"/>
                <a:gridCol w="2198639"/>
              </a:tblGrid>
              <a:tr h="311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СКС-Мет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2391369@mail.ru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ooo-intermet@mail.ru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Ямалвтормет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yvm89@yvm89.ru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МеталлТорг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torgmetallvn@mail.ru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Производство по переработке промышленных отходов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promothody@yandex.ru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ПромВторМет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tww1985@mail.ru; promvtormetall@bryansk.ru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Комсомольская алюминиевая компания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komal@kompany.ru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ИНТЕКС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Habarovsk@intex.inbox.ru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Чермет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-Север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chcever@chcever.ru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Сибирская Компания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1"/>
                        </a:rPr>
                        <a:t>info@sibcom.ru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ВМК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2"/>
                        </a:rPr>
                        <a:t>VoronezMK@mail.ru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Ника-ДВ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3"/>
                        </a:rPr>
                        <a:t>andreybezborodov@inbox.ru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4"/>
                        </a:rPr>
                        <a:t>Vladivostok-primmet@mail.ru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Вектор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5"/>
                        </a:rPr>
                        <a:t>274563@mail.ru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Поволжская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Металлоломная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Компания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6"/>
                        </a:rPr>
                        <a:t>info@pmkgroup.ru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РМК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7"/>
                        </a:rPr>
                        <a:t>rmkmetall@mail.ru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Контак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8"/>
                        </a:rPr>
                        <a:t>oootdk@tdk.ru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ВССК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лдт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9"/>
                        </a:rPr>
                        <a:t>vcsnab@yandex.ru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МАГМА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0"/>
                        </a:rPr>
                        <a:t>magmabk@bk.ru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Центрвтормет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1"/>
                        </a:rPr>
                        <a:t>Centrmet-Voronez@yandex.ru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Пром-Эко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2"/>
                        </a:rPr>
                        <a:t>ecopromooo@list.ru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 Плюс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3"/>
                        </a:rPr>
                        <a:t>metplus272@inbox.ru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Траст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4"/>
                        </a:rPr>
                        <a:t>trustmetallmsc@yandex.ru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МГММ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5"/>
                        </a:rPr>
                        <a:t>ooomgmm@mgmm.ru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Оренбургвторчермет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6"/>
                        </a:rPr>
                        <a:t>orenburgchermet@list.ru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Краймет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7"/>
                        </a:rPr>
                        <a:t>349259@yandex.ru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Крафт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8"/>
                        </a:rPr>
                        <a:t>Igor82@mail.ru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Югтранс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9"/>
                        </a:rPr>
                        <a:t>southvtor252@inbox.ru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ПФК Донсельхозпродукт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0"/>
                        </a:rPr>
                        <a:t>pfk@dsp.ru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БайкалЭкоПлюс</a:t>
                      </a:r>
                    </a:p>
                  </a:txBody>
                  <a:tcPr marL="7432" marR="7432" marT="7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1"/>
                        </a:rPr>
                        <a:t>BaykalEP@gmail.com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32" marR="7432" marT="7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953000" y="1052513"/>
          <a:ext cx="4449763" cy="5689595"/>
        </p:xfrm>
        <a:graphic>
          <a:graphicData uri="http://schemas.openxmlformats.org/drawingml/2006/table">
            <a:tbl>
              <a:tblPr/>
              <a:tblGrid>
                <a:gridCol w="300291"/>
                <a:gridCol w="2102035"/>
                <a:gridCol w="2047437"/>
              </a:tblGrid>
              <a:tr h="301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Востокпромсервис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2"/>
                        </a:rPr>
                        <a:t>Vostokprom@service.ru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Трибор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3"/>
                        </a:rPr>
                        <a:t>tmet@mail.ru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РУССКИЙ ЛОМ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4"/>
                        </a:rPr>
                        <a:t>saratov@ruslom.ru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ПКФ Прогресс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5"/>
                        </a:rPr>
                        <a:t>pkf_p@inbox.ru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Металлимпэкс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6"/>
                        </a:rPr>
                        <a:t>tdmkemerovo@list.ru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БЭСТ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7"/>
                        </a:rPr>
                        <a:t>best_habarovsk@mail.ru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Эксперт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8"/>
                        </a:rPr>
                        <a:t>PermExpert@list.ru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НС-Трейд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9"/>
                        </a:rPr>
                        <a:t>Nctreid@mail.ru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Техноприбор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0"/>
                        </a:rPr>
                        <a:t>oootehpribor@yandex.ru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Инвестиционная строительная компания ЮжУралинвест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invest056@mail.ru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"МБК"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metalkopeisk@mail.ru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Техноприбор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marinalukjanova@mail.ru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Абсолют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1"/>
                        </a:rPr>
                        <a:t>bajoko@mail.ru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"ПРОФИТ"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profit@profit.ru;</a:t>
                      </a:r>
                      <a:b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o.adzhigitov@profit.ru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Региональные грузоперевозки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vtormet@gmail.com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НЛМК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info@nlmk.ru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Вторресурснефтегаз 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vtorresursngz@yandex.ru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Шротт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Syktyvkar@shrott.ru; </a:t>
                      </a:r>
                      <a:b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286320@mail.ru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169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Самаравтормет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gamaunovii@gk-meta.ru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Вторчермет НЛМК Волга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2"/>
                        </a:rPr>
                        <a:t>secretar_volga@uvchm.ru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Металл-Поволжье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3"/>
                        </a:rPr>
                        <a:t>artamonov.sar@yandex.ru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Промышленная компания Втормет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info@icvtormet.ru; shanin@icvtormet.ru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Вторчермет НЛМК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4"/>
                        </a:rPr>
                        <a:t>baryshnikov_ai@uvchm.ru; 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Северсталь-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Вторчермет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5"/>
                        </a:rPr>
                        <a:t>vtormet@severstal-vtormet.ru; ns.kaprashova@severstal-vtorchermet.ru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МК ОМК-ЭкоМеталл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6"/>
                        </a:rPr>
                        <a:t>ecometall@omk.ru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НПО Русский металл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7"/>
                        </a:rPr>
                        <a:t>info@rmet.ru;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ПК Втормет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skoval@icvtormet.ru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"Металл Инвест"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MetallInvest_pochta@mail.ru; nzrt-nv@mail.ru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179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ДЖИ АСФА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faust177@yandex.ru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Энерготехкомплект</a:t>
                      </a:r>
                    </a:p>
                  </a:txBody>
                  <a:tcPr marL="7207" marR="7207" marT="72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etk@sama.ru</a:t>
                      </a:r>
                    </a:p>
                  </a:txBody>
                  <a:tcPr marL="7207" marR="7207" marT="72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4FE75B5-3655-47D9-933A-1BFF8D42E4CC}" type="datetime1">
              <a:rPr lang="ru-RU" smtClean="0"/>
              <a:pPr>
                <a:defRPr/>
              </a:pPr>
              <a:t>10.02.2021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342438" y="6492875"/>
            <a:ext cx="590550" cy="365125"/>
          </a:xfrm>
        </p:spPr>
        <p:txBody>
          <a:bodyPr/>
          <a:lstStyle/>
          <a:p>
            <a:pPr>
              <a:defRPr/>
            </a:pPr>
            <a:fld id="{E9C0184F-FA94-4B0B-ADD2-25B4A5F9E349}" type="slidenum">
              <a:rPr lang="ru-RU" sz="1000" smtClean="0"/>
              <a:pPr>
                <a:defRPr/>
              </a:pPr>
              <a:t>4</a:t>
            </a:fld>
            <a:endParaRPr lang="ru-RU" sz="1000" dirty="0"/>
          </a:p>
        </p:txBody>
      </p:sp>
      <p:sp>
        <p:nvSpPr>
          <p:cNvPr id="5" name="Заголовок 9"/>
          <p:cNvSpPr txBox="1">
            <a:spLocks/>
          </p:cNvSpPr>
          <p:nvPr/>
        </p:nvSpPr>
        <p:spPr bwMode="auto">
          <a:xfrm>
            <a:off x="128588" y="119063"/>
            <a:ext cx="92741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800" dirty="0"/>
              <a:t>Перечень потенциальных покупателей невостребованных </a:t>
            </a:r>
            <a:r>
              <a:rPr lang="ru-RU" sz="1800" dirty="0" smtClean="0"/>
              <a:t>МТР </a:t>
            </a:r>
            <a:r>
              <a:rPr lang="ru-RU" sz="1800" dirty="0" smtClean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(4 </a:t>
            </a:r>
            <a:r>
              <a:rPr lang="ru-RU" sz="1800" dirty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из 5)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38113" y="1052513"/>
          <a:ext cx="4814887" cy="5689600"/>
        </p:xfrm>
        <a:graphic>
          <a:graphicData uri="http://schemas.openxmlformats.org/drawingml/2006/table">
            <a:tbl>
              <a:tblPr/>
              <a:tblGrid>
                <a:gridCol w="324931"/>
                <a:gridCol w="2274517"/>
                <a:gridCol w="2215439"/>
              </a:tblGrid>
              <a:tr h="325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Шротт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Titarenko@shrott.ru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Иркутский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Вторчермет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kopitok@vtorchermet.com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ОрисПром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director@orisprom.ru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Хетек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info@hetek.spb.ru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ТрансЛом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info@translom.ru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ИмпэксТрейд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info@impextrade.su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Левел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level_rastov@mail.ru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ОАО НЛМК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info@nlmk.ru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СибметПлюс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sibmet-plus@mail.ru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Югра-металл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ugrametall@bk.ru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УралСибмет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uralsibmet2007@mail.ru; magusm@list.ru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Мета-Екатеринбург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info@gk-meta.ru; Leonovu1@mail.ru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ВТОРМА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shura-metal@ya.ru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Сургутвтормет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surgutvtormet@bk.ru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Экотех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ecoteh_86@mail.ru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belmetcompany@mail.ru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0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СГМУП Сургутский кадастровый центр Природа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mp.priroda@yandex.ru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Маштехремонт-Сервис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info@mashtr.ru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МеталлРесурс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vestnik.bp@mail.ru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Металлград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Alexb-76@mail.ru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metall-ural@bk.ru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Втормет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rgp.nv@mail.ru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РегионВторРесурс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dimatmn@mil.ru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Тройка-Мет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sale@troyka-met.ru; 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provision@troyka-met.ru; 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info@troyka-met.ru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Грант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grantmarkosyan@mail.ru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Велис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prometall@bk.ru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СеверГруп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Severgrup@rambler.ru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ТПК Технология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tpk-tehno@yandex.ru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 Регион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veles096@gmail.ru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Металл-Ресурс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max-resurs@mail.ru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24438" y="1052513"/>
          <a:ext cx="4378324" cy="5689608"/>
        </p:xfrm>
        <a:graphic>
          <a:graphicData uri="http://schemas.openxmlformats.org/drawingml/2006/table">
            <a:tbl>
              <a:tblPr/>
              <a:tblGrid>
                <a:gridCol w="295470"/>
                <a:gridCol w="2068288"/>
                <a:gridCol w="2014566"/>
              </a:tblGrid>
              <a:tr h="292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ВторметУрал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ooo@vtormetural.ru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Альфа-Мет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sdgefest@yandex.ru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213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Металл-Сити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info@mt-city.ru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214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Метлом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zigli.83@yandex.ru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Регион-Техно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550119rt@mail.ru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Екатеринбург-Металл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ekb-metal@mail.ru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217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РеалТрейдинг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305199@mail.ru; 175685@mail.ru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Металлресурс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metallresurs.ooo@mail.ru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219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ВетланЭнерго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alex@vetlan-energo.ru; mariya@vetlan-energo.ru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Голдстрой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ruslan-nv@yandex.ru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Энергоснаб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energosnab.oren@list.ru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ПСК Альянс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uchp@yandex.ru; 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pskalliance@yandex.ru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223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СМК Карат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yyy09@yandex.ru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224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Активы и Ресурсы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254128@bk.ru; www.ak-res.a5.ru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Алюминиевая продукция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alumin@isnet.ru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ЧелСнаб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chelsnab@yandex.ru 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227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ТД Электро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shmidt@karatelektro.ru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НЕФТЕКАМСКИЙ ЗАВОД </a:t>
                      </a:r>
                      <a:b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НЕФТЕПРОМЫСЛОВОГО ОБОРУДОВАНИЯ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Office22@targin.ru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omtsnzno@rambler.ru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229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МЕЖРЕГИОНАЛЬНАЯ ТОРГОВО-ПРОМЫШЛЕННАЯ КОМПАНИЯ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mrp-bryansk2@yandex.ru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НПЦ Гальва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galva@mgn.ru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Тюменский завод нефтепромыслового оборудования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Sergey.Petrenko@bakerhughes.com      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232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Алюминиевая продукция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alumin@isnet.ru;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aluminprod@gmail.ru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233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РостехСервис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2181919@mail.ru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234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Кварта-СМ"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masloopt@yandex.ru</a:t>
                      </a:r>
                      <a:b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Q-sm@yandex.ru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ОАО БалТоп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baltop@land.ru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"Нефтересурсы" 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neft-ab@yandex.ru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237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Трансформатор66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2133025@mail.ru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238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Донской Металл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donskoimetall@mail.ru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ЮГВТОРМЕТ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3130678@mail.ru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ТОР</a:t>
                      </a:r>
                    </a:p>
                  </a:txBody>
                  <a:tcPr marL="6838" marR="6838" marT="68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perminovsa@mail.ru</a:t>
                      </a:r>
                    </a:p>
                  </a:txBody>
                  <a:tcPr marL="6838" marR="6838" marT="683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4FE75B5-3655-47D9-933A-1BFF8D42E4CC}" type="datetime1">
              <a:rPr lang="ru-RU" smtClean="0"/>
              <a:pPr>
                <a:defRPr/>
              </a:pPr>
              <a:t>10.02.2021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321800" y="6513513"/>
            <a:ext cx="590550" cy="365125"/>
          </a:xfrm>
        </p:spPr>
        <p:txBody>
          <a:bodyPr/>
          <a:lstStyle/>
          <a:p>
            <a:pPr>
              <a:defRPr/>
            </a:pPr>
            <a:fld id="{2E2FFA65-2B66-4E86-A31D-A51AE76BD006}" type="slidenum">
              <a:rPr lang="ru-RU" sz="1000" smtClean="0"/>
              <a:pPr>
                <a:defRPr/>
              </a:pPr>
              <a:t>5</a:t>
            </a:fld>
            <a:endParaRPr lang="ru-RU" sz="1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8" y="1052513"/>
          <a:ext cx="4752975" cy="5689603"/>
        </p:xfrm>
        <a:graphic>
          <a:graphicData uri="http://schemas.openxmlformats.org/drawingml/2006/table">
            <a:tbl>
              <a:tblPr/>
              <a:tblGrid>
                <a:gridCol w="320753"/>
                <a:gridCol w="2245270"/>
                <a:gridCol w="2186952"/>
              </a:tblGrid>
              <a:tr h="308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241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Восточно-Сибирский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Вторчермет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help@vtorchermet.com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242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Кировчермет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kirov-chermet18@mail.ru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Профит-Удмуртия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profit-udmurtia@yandex.ru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244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Вторчермет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НЛМК Восток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secretar_vostok@uvchm.ru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ФЕРРО-ТЕМП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ferro-temp@mail.ru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246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Металлист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metallist-belova@mail.ru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СарЛомТорг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sarlomtorg@mail.ru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Архпромресурс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arhproms@mail.ru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Волгавтормет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info@volgavtormet.ru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Втормет-Пром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vtormet-prom@mail.ru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9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251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Региональная Металлургическая Компания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2100303@gmail.com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252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Металснабкомплект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metal-snab@mail.ru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ЮганскПрофит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-Центр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UPCProfit@mail.ru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НТД-ОСТ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249727@bk.ru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Энергосервис 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essamara5@gmail.com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ПромТехПоставка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aleks.com76@yandex.ru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Нефтекамский завод нефтепромыслового оборудования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nzno@nzno.bashneft.ru; nzno-po@rambler.ru; PolyakovDV@bashneft.ru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258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НОРИС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noris-ltd@yandex.ru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259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Производственная Компания "Борец"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office@borets.ru; zotova@borets.ru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Челябтехпром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89292630000met@gmail.com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261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"Металл Бюро"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met-b@mail.ru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262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Коломыцев Олег Александрович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kolomicev-oa@yandex.ru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263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ПКФ «Металл+»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metplus@mail.ru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"ТМК ЧЕРМЕТ"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ZolnikovAV@tmk-chermet.com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«Ресурс»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misha.568383@mail.ru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«Электромотор»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info@elmotorspb.ru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"Теплосетьмонтаж"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tsm2004@bk.ru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"Промторг"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487028@mail.ru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"Металлоинвест"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ivan_rai@mail.ru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"Спец-Сталь"</a:t>
                      </a:r>
                    </a:p>
                  </a:txBody>
                  <a:tcPr marL="7621" marR="7621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spstnv@mail.ru; s-stal@bk.ru</a:t>
                      </a:r>
                    </a:p>
                  </a:txBody>
                  <a:tcPr marL="7621" marR="7621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271</a:t>
                      </a:r>
                    </a:p>
                  </a:txBody>
                  <a:tcPr marL="7620" marR="7620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Группа компаний САЧА </a:t>
                      </a:r>
                    </a:p>
                  </a:txBody>
                  <a:tcPr marL="7620" marR="7620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sm2@sacha.su </a:t>
                      </a:r>
                    </a:p>
                  </a:txBody>
                  <a:tcPr marL="7620" marR="7620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L="7620" marR="7620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Металлинвест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</a:p>
                  </a:txBody>
                  <a:tcPr marL="7620" marR="7620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mv.strekneva@m-invest.ru</a:t>
                      </a:r>
                    </a:p>
                  </a:txBody>
                  <a:tcPr marL="7620" marR="7620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273</a:t>
                      </a:r>
                    </a:p>
                  </a:txBody>
                  <a:tcPr marL="7620" marR="7620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Универсалстройснаб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uss-perm@mail.ru</a:t>
                      </a:r>
                    </a:p>
                  </a:txBody>
                  <a:tcPr marL="7620" marR="7620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10150" y="1052513"/>
          <a:ext cx="4392613" cy="5595939"/>
        </p:xfrm>
        <a:graphic>
          <a:graphicData uri="http://schemas.openxmlformats.org/drawingml/2006/table">
            <a:tbl>
              <a:tblPr/>
              <a:tblGrid>
                <a:gridCol w="296434"/>
                <a:gridCol w="2075038"/>
                <a:gridCol w="2021141"/>
              </a:tblGrid>
              <a:tr h="315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Предприятие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Эл.почта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Есин Федор Валерьевич,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г.Усть-Илимск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Fedor7774@mail.ru</a:t>
                      </a: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ИМПУЛЬС, НПП, Уфа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reaktiv2006@rambler.ru</a:t>
                      </a: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276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"ТМК-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Энерго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Toxa570@gmail.com; prokat-titan@mail.ru</a:t>
                      </a: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"Цинковые сплавы Уфа"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zinksplav@mail.ru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278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Промконтракт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promkontrakt@mail.ru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279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ОАО "НЕКК"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anastasiya.beskr@mail.ru; fedorovmakc@mail.ru; info@nekk.ru'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280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ТюменьВторСырье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673630@mail.ru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281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"Новые технологии"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new_tech@ugansk.net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282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"БИС сервис"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bis-servis@bk.ru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ПЭКО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387878@bk.ru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284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Телесервис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maks.goryainov.91@mail.ru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Металлсервис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1"/>
                        </a:rPr>
                        <a:t>misha.72tyum@mail.ru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 Баскинов Б.С.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2"/>
                        </a:rPr>
                        <a:t>ip_baskinov@mail.ru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287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Сача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3"/>
                        </a:rPr>
                        <a:t>info@sacha.su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НПО Миниплант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4"/>
                        </a:rPr>
                        <a:t>miniplant@mail.ru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289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ТЕХКОМПЛЕКТАЦИЯ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5"/>
                        </a:rPr>
                        <a:t>175685@mail.ru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290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Нефтепромремонт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6"/>
                        </a:rPr>
                        <a:t>ZiminAA@st-strj.ru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291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  САРГСЯН  А. М.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6"/>
                        </a:rPr>
                        <a:t>mastica@yandex.ru ; mastica@aaanet.ru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Пермский завод масел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7"/>
                        </a:rPr>
                        <a:t>potehin_sv@mail.ru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Гнатюк Евгений Иванович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8"/>
                        </a:rPr>
                        <a:t>543917@mail.ru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0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294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Маловишерский электротехнический завод 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9"/>
                        </a:rPr>
                        <a:t>kuvilev@gmail.com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СМС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0"/>
                        </a:rPr>
                        <a:t>abcd1981.81@mail.ru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Расим Сулейманов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1"/>
                        </a:rPr>
                        <a:t>rasimsuleimanov@mail.ru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"НТН"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2"/>
                        </a:rPr>
                        <a:t>filenkov@list.ru 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"ГРАНД СЕРВИС" // Воронежская область</a:t>
                      </a: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3"/>
                        </a:rPr>
                        <a:t>6537557@mail.ru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299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Альфа-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Интерсталь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4"/>
                        </a:rPr>
                        <a:t>info@alfainterstal.ru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"АЛМЕТ"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5"/>
                        </a:rPr>
                        <a:t>trukhtanov.almet@mail.ru 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ЗАО "УГМК-ВЦМ"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6"/>
                        </a:rPr>
                        <a:t>Prohorov-NU@ugmkvcm.ru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"Нижневартовский трубный завод"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7"/>
                        </a:rPr>
                        <a:t>nzrt-nv@bk.ru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НЕВЬЯНСКИЙ ЗАВОД РЕСТАВРАЦИИ ТРУБ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8"/>
                        </a:rPr>
                        <a:t>nzrt-msk@mail.ru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ТД «</a:t>
                      </a:r>
                      <a:r>
                        <a:rPr lang="ru-RU" sz="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КСПстил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sng" strike="noStrike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89266575911@mail.ru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Заголовок 9"/>
          <p:cNvSpPr txBox="1">
            <a:spLocks/>
          </p:cNvSpPr>
          <p:nvPr/>
        </p:nvSpPr>
        <p:spPr bwMode="auto">
          <a:xfrm>
            <a:off x="128588" y="119063"/>
            <a:ext cx="92741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800" dirty="0"/>
              <a:t>Перечень потенциальных покупателей невостребованных </a:t>
            </a:r>
            <a:r>
              <a:rPr lang="ru-RU" sz="1800" dirty="0" smtClean="0"/>
              <a:t>МТР </a:t>
            </a:r>
            <a:r>
              <a:rPr lang="ru-RU" sz="1800" dirty="0" smtClean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(5 </a:t>
            </a:r>
            <a:r>
              <a:rPr lang="ru-RU" sz="1800" dirty="0">
                <a:solidFill>
                  <a:srgbClr val="3D464A"/>
                </a:solidFill>
                <a:latin typeface="+mn-lt"/>
                <a:ea typeface="EuropeCondensedC"/>
                <a:cs typeface="Times New Roman" pitchFamily="18" charset="0"/>
              </a:rPr>
              <a:t>из 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blon_europe">
  <a:themeElements>
    <a:clrScheme name="prezent_shablon_Europ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_shablon_Europe">
      <a:majorFont>
        <a:latin typeface="Europe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7718" tIns="48860" rIns="97718" bIns="48860" numCol="1" anchor="ctr" anchorCtr="0" compatLnSpc="1">
        <a:prstTxWarp prst="textNoShape">
          <a:avLst/>
        </a:prstTxWarp>
      </a:bodyPr>
      <a:lstStyle>
        <a:defPPr marL="0" marR="0" indent="0" algn="l" defTabSz="9779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7718" tIns="48860" rIns="97718" bIns="48860" numCol="1" anchor="ctr" anchorCtr="0" compatLnSpc="1">
        <a:prstTxWarp prst="textNoShape">
          <a:avLst/>
        </a:prstTxWarp>
      </a:bodyPr>
      <a:lstStyle>
        <a:defPPr marL="0" marR="0" indent="0" algn="l" defTabSz="9779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zent_shablon_Euro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hablon_europe">
  <a:themeElements>
    <a:clrScheme name="prezent_shablon_Europ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_shablon_Europe">
      <a:majorFont>
        <a:latin typeface="Europe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7718" tIns="48860" rIns="97718" bIns="48860" numCol="1" anchor="ctr" anchorCtr="0" compatLnSpc="1">
        <a:prstTxWarp prst="textNoShape">
          <a:avLst/>
        </a:prstTxWarp>
      </a:bodyPr>
      <a:lstStyle>
        <a:defPPr marL="0" marR="0" indent="0" algn="l" defTabSz="9779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7718" tIns="48860" rIns="97718" bIns="48860" numCol="1" anchor="ctr" anchorCtr="0" compatLnSpc="1">
        <a:prstTxWarp prst="textNoShape">
          <a:avLst/>
        </a:prstTxWarp>
      </a:bodyPr>
      <a:lstStyle>
        <a:defPPr marL="0" marR="0" indent="0" algn="l" defTabSz="9779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zent_shablon_Euro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_shablon_Europ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_shablon_Europ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Shablon_europe</Template>
  <TotalTime>34553</TotalTime>
  <Words>1550</Words>
  <Application>Microsoft Office PowerPoint</Application>
  <PresentationFormat>Лист A4 (210x297 мм)</PresentationFormat>
  <Paragraphs>957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Shablon_europe</vt:lpstr>
      <vt:lpstr>1_Shablon_europe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  шрифт EuropeCodensed 21 pt</dc:title>
  <dc:creator>Веселов Артем Владимирович</dc:creator>
  <cp:lastModifiedBy>pszykov</cp:lastModifiedBy>
  <cp:revision>1919</cp:revision>
  <cp:lastPrinted>2019-02-04T06:27:15Z</cp:lastPrinted>
  <dcterms:created xsi:type="dcterms:W3CDTF">2012-06-15T08:06:04Z</dcterms:created>
  <dcterms:modified xsi:type="dcterms:W3CDTF">2021-02-10T11:06:30Z</dcterms:modified>
</cp:coreProperties>
</file>