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9900"/>
    <a:srgbClr val="FFD200"/>
    <a:srgbClr val="F1D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692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E1931-D657-4AC8-923C-92A24F0B010F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2F9F5-83E0-45C9-AFAC-2BE78F66D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76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2F9F5-83E0-45C9-AFAC-2BE78F66DE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2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2F9F5-83E0-45C9-AFAC-2BE78F66DE2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9291"/>
          <p:cNvGrpSpPr/>
          <p:nvPr/>
        </p:nvGrpSpPr>
        <p:grpSpPr>
          <a:xfrm>
            <a:off x="33802" y="10370"/>
            <a:ext cx="7655502" cy="791090"/>
            <a:chOff x="0" y="0"/>
            <a:chExt cx="4226755" cy="474591"/>
          </a:xfrm>
        </p:grpSpPr>
        <p:sp>
          <p:nvSpPr>
            <p:cNvPr id="7" name="Shape 9292"/>
            <p:cNvSpPr/>
            <p:nvPr/>
          </p:nvSpPr>
          <p:spPr>
            <a:xfrm>
              <a:off x="0" y="173364"/>
              <a:ext cx="1396683" cy="78334"/>
            </a:xfrm>
            <a:custGeom>
              <a:avLst/>
              <a:gdLst/>
              <a:ahLst/>
              <a:cxnLst/>
              <a:rect l="0" t="0" r="0" b="0"/>
              <a:pathLst>
                <a:path w="1396683" h="78334">
                  <a:moveTo>
                    <a:pt x="0" y="0"/>
                  </a:moveTo>
                  <a:lnTo>
                    <a:pt x="1172756" y="0"/>
                  </a:lnTo>
                  <a:cubicBezTo>
                    <a:pt x="1172756" y="0"/>
                    <a:pt x="1317498" y="37452"/>
                    <a:pt x="1396683" y="37452"/>
                  </a:cubicBezTo>
                  <a:lnTo>
                    <a:pt x="1396683" y="78334"/>
                  </a:lnTo>
                  <a:lnTo>
                    <a:pt x="0" y="773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D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Shape 9293"/>
            <p:cNvSpPr/>
            <p:nvPr/>
          </p:nvSpPr>
          <p:spPr>
            <a:xfrm>
              <a:off x="1121076" y="206126"/>
              <a:ext cx="2532" cy="32"/>
            </a:xfrm>
            <a:custGeom>
              <a:avLst/>
              <a:gdLst/>
              <a:ahLst/>
              <a:cxnLst/>
              <a:rect l="0" t="0" r="0" b="0"/>
              <a:pathLst>
                <a:path w="2532" h="32">
                  <a:moveTo>
                    <a:pt x="0" y="0"/>
                  </a:moveTo>
                  <a:lnTo>
                    <a:pt x="2532" y="0"/>
                  </a:lnTo>
                  <a:cubicBezTo>
                    <a:pt x="2532" y="0"/>
                    <a:pt x="1923" y="32"/>
                    <a:pt x="551" y="21"/>
                  </a:cubicBez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0" name="Shape 9294"/>
            <p:cNvSpPr/>
            <p:nvPr/>
          </p:nvSpPr>
          <p:spPr>
            <a:xfrm>
              <a:off x="0" y="173360"/>
              <a:ext cx="1121076" cy="32766"/>
            </a:xfrm>
            <a:custGeom>
              <a:avLst/>
              <a:gdLst/>
              <a:ahLst/>
              <a:cxnLst/>
              <a:rect l="0" t="0" r="0" b="0"/>
              <a:pathLst>
                <a:path w="1121076" h="32766">
                  <a:moveTo>
                    <a:pt x="0" y="0"/>
                  </a:moveTo>
                  <a:lnTo>
                    <a:pt x="926986" y="0"/>
                  </a:lnTo>
                  <a:cubicBezTo>
                    <a:pt x="1045258" y="26117"/>
                    <a:pt x="1096721" y="31490"/>
                    <a:pt x="1115061" y="32543"/>
                  </a:cubicBezTo>
                  <a:lnTo>
                    <a:pt x="1121076" y="32766"/>
                  </a:lnTo>
                  <a:lnTo>
                    <a:pt x="0" y="3276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1" name="Shape 9295"/>
            <p:cNvSpPr/>
            <p:nvPr/>
          </p:nvSpPr>
          <p:spPr>
            <a:xfrm>
              <a:off x="1628995" y="211066"/>
              <a:ext cx="2597760" cy="263525"/>
            </a:xfrm>
            <a:custGeom>
              <a:avLst/>
              <a:gdLst/>
              <a:ahLst/>
              <a:cxnLst/>
              <a:rect l="0" t="0" r="0" b="0"/>
              <a:pathLst>
                <a:path w="2597760" h="263525">
                  <a:moveTo>
                    <a:pt x="0" y="0"/>
                  </a:moveTo>
                  <a:lnTo>
                    <a:pt x="2597760" y="2388"/>
                  </a:lnTo>
                  <a:lnTo>
                    <a:pt x="2597760" y="40627"/>
                  </a:lnTo>
                  <a:lnTo>
                    <a:pt x="1956752" y="263525"/>
                  </a:lnTo>
                  <a:cubicBezTo>
                    <a:pt x="1956752" y="263525"/>
                    <a:pt x="1920418" y="214363"/>
                    <a:pt x="1754340" y="189789"/>
                  </a:cubicBezTo>
                  <a:cubicBezTo>
                    <a:pt x="1620507" y="169990"/>
                    <a:pt x="994651" y="85458"/>
                    <a:pt x="409004" y="53378"/>
                  </a:cubicBezTo>
                  <a:cubicBezTo>
                    <a:pt x="267856" y="45644"/>
                    <a:pt x="129032" y="40958"/>
                    <a:pt x="0" y="40958"/>
                  </a:cubicBez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D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2" name="Shape 9296"/>
            <p:cNvSpPr/>
            <p:nvPr/>
          </p:nvSpPr>
          <p:spPr>
            <a:xfrm>
              <a:off x="2550275" y="260220"/>
              <a:ext cx="1511694" cy="165214"/>
            </a:xfrm>
            <a:custGeom>
              <a:avLst/>
              <a:gdLst/>
              <a:ahLst/>
              <a:cxnLst/>
              <a:rect l="0" t="0" r="0" b="0"/>
              <a:pathLst>
                <a:path w="1511694" h="165214">
                  <a:moveTo>
                    <a:pt x="0" y="0"/>
                  </a:moveTo>
                  <a:lnTo>
                    <a:pt x="1511694" y="13653"/>
                  </a:lnTo>
                  <a:lnTo>
                    <a:pt x="1058837" y="165214"/>
                  </a:lnTo>
                  <a:cubicBezTo>
                    <a:pt x="1058837" y="165214"/>
                    <a:pt x="875881" y="96939"/>
                    <a:pt x="744817" y="82601"/>
                  </a:cubicBezTo>
                  <a:cubicBezTo>
                    <a:pt x="613766" y="68263"/>
                    <a:pt x="0" y="0"/>
                    <a:pt x="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Shape 9771"/>
            <p:cNvSpPr/>
            <p:nvPr/>
          </p:nvSpPr>
          <p:spPr>
            <a:xfrm>
              <a:off x="1476197" y="143396"/>
              <a:ext cx="21730" cy="108306"/>
            </a:xfrm>
            <a:custGeom>
              <a:avLst/>
              <a:gdLst/>
              <a:ahLst/>
              <a:cxnLst/>
              <a:rect l="0" t="0" r="0" b="0"/>
              <a:pathLst>
                <a:path w="21730" h="108306">
                  <a:moveTo>
                    <a:pt x="0" y="0"/>
                  </a:moveTo>
                  <a:lnTo>
                    <a:pt x="21730" y="0"/>
                  </a:lnTo>
                  <a:lnTo>
                    <a:pt x="21730" y="108306"/>
                  </a:lnTo>
                  <a:lnTo>
                    <a:pt x="0" y="10830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Shape 9772"/>
            <p:cNvSpPr/>
            <p:nvPr/>
          </p:nvSpPr>
          <p:spPr>
            <a:xfrm>
              <a:off x="1501940" y="121044"/>
              <a:ext cx="21730" cy="130658"/>
            </a:xfrm>
            <a:custGeom>
              <a:avLst/>
              <a:gdLst/>
              <a:ahLst/>
              <a:cxnLst/>
              <a:rect l="0" t="0" r="0" b="0"/>
              <a:pathLst>
                <a:path w="21730" h="130658">
                  <a:moveTo>
                    <a:pt x="0" y="0"/>
                  </a:moveTo>
                  <a:lnTo>
                    <a:pt x="21730" y="0"/>
                  </a:lnTo>
                  <a:lnTo>
                    <a:pt x="21730" y="130658"/>
                  </a:lnTo>
                  <a:lnTo>
                    <a:pt x="0" y="13065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Shape 9773"/>
            <p:cNvSpPr/>
            <p:nvPr/>
          </p:nvSpPr>
          <p:spPr>
            <a:xfrm>
              <a:off x="1527696" y="143396"/>
              <a:ext cx="21717" cy="108306"/>
            </a:xfrm>
            <a:custGeom>
              <a:avLst/>
              <a:gdLst/>
              <a:ahLst/>
              <a:cxnLst/>
              <a:rect l="0" t="0" r="0" b="0"/>
              <a:pathLst>
                <a:path w="21717" h="108306">
                  <a:moveTo>
                    <a:pt x="0" y="0"/>
                  </a:moveTo>
                  <a:lnTo>
                    <a:pt x="21717" y="0"/>
                  </a:lnTo>
                  <a:lnTo>
                    <a:pt x="21717" y="108306"/>
                  </a:lnTo>
                  <a:lnTo>
                    <a:pt x="0" y="10830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Shape 9300"/>
            <p:cNvSpPr/>
            <p:nvPr/>
          </p:nvSpPr>
          <p:spPr>
            <a:xfrm>
              <a:off x="1424718" y="72842"/>
              <a:ext cx="21717" cy="74816"/>
            </a:xfrm>
            <a:custGeom>
              <a:avLst/>
              <a:gdLst/>
              <a:ahLst/>
              <a:cxnLst/>
              <a:rect l="0" t="0" r="0" b="0"/>
              <a:pathLst>
                <a:path w="21717" h="74816">
                  <a:moveTo>
                    <a:pt x="0" y="0"/>
                  </a:moveTo>
                  <a:lnTo>
                    <a:pt x="21717" y="0"/>
                  </a:lnTo>
                  <a:lnTo>
                    <a:pt x="21717" y="74816"/>
                  </a:lnTo>
                  <a:lnTo>
                    <a:pt x="0" y="55512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Shape 9301"/>
            <p:cNvSpPr/>
            <p:nvPr/>
          </p:nvSpPr>
          <p:spPr>
            <a:xfrm>
              <a:off x="1450452" y="48294"/>
              <a:ext cx="21730" cy="123508"/>
            </a:xfrm>
            <a:custGeom>
              <a:avLst/>
              <a:gdLst/>
              <a:ahLst/>
              <a:cxnLst/>
              <a:rect l="0" t="0" r="0" b="0"/>
              <a:pathLst>
                <a:path w="21730" h="123508">
                  <a:moveTo>
                    <a:pt x="0" y="0"/>
                  </a:moveTo>
                  <a:lnTo>
                    <a:pt x="21730" y="0"/>
                  </a:lnTo>
                  <a:lnTo>
                    <a:pt x="21730" y="123508"/>
                  </a:lnTo>
                  <a:lnTo>
                    <a:pt x="0" y="1021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Shape 9774"/>
            <p:cNvSpPr/>
            <p:nvPr/>
          </p:nvSpPr>
          <p:spPr>
            <a:xfrm>
              <a:off x="1476197" y="24168"/>
              <a:ext cx="21730" cy="115850"/>
            </a:xfrm>
            <a:custGeom>
              <a:avLst/>
              <a:gdLst/>
              <a:ahLst/>
              <a:cxnLst/>
              <a:rect l="0" t="0" r="0" b="0"/>
              <a:pathLst>
                <a:path w="21730" h="115850">
                  <a:moveTo>
                    <a:pt x="0" y="0"/>
                  </a:moveTo>
                  <a:lnTo>
                    <a:pt x="21730" y="0"/>
                  </a:lnTo>
                  <a:lnTo>
                    <a:pt x="21730" y="115850"/>
                  </a:lnTo>
                  <a:lnTo>
                    <a:pt x="0" y="11585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Shape 9775"/>
            <p:cNvSpPr/>
            <p:nvPr/>
          </p:nvSpPr>
          <p:spPr>
            <a:xfrm>
              <a:off x="1501940" y="0"/>
              <a:ext cx="21730" cy="116281"/>
            </a:xfrm>
            <a:custGeom>
              <a:avLst/>
              <a:gdLst/>
              <a:ahLst/>
              <a:cxnLst/>
              <a:rect l="0" t="0" r="0" b="0"/>
              <a:pathLst>
                <a:path w="21730" h="116281">
                  <a:moveTo>
                    <a:pt x="0" y="0"/>
                  </a:moveTo>
                  <a:lnTo>
                    <a:pt x="21730" y="0"/>
                  </a:lnTo>
                  <a:lnTo>
                    <a:pt x="21730" y="116281"/>
                  </a:lnTo>
                  <a:lnTo>
                    <a:pt x="0" y="116281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Shape 9304"/>
            <p:cNvSpPr/>
            <p:nvPr/>
          </p:nvSpPr>
          <p:spPr>
            <a:xfrm>
              <a:off x="1579173" y="72842"/>
              <a:ext cx="21704" cy="74816"/>
            </a:xfrm>
            <a:custGeom>
              <a:avLst/>
              <a:gdLst/>
              <a:ahLst/>
              <a:cxnLst/>
              <a:rect l="0" t="0" r="0" b="0"/>
              <a:pathLst>
                <a:path w="21704" h="74816">
                  <a:moveTo>
                    <a:pt x="0" y="0"/>
                  </a:moveTo>
                  <a:lnTo>
                    <a:pt x="21704" y="0"/>
                  </a:lnTo>
                  <a:lnTo>
                    <a:pt x="21704" y="55512"/>
                  </a:lnTo>
                  <a:lnTo>
                    <a:pt x="0" y="7481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Shape 9305"/>
            <p:cNvSpPr/>
            <p:nvPr/>
          </p:nvSpPr>
          <p:spPr>
            <a:xfrm>
              <a:off x="1553415" y="48294"/>
              <a:ext cx="21730" cy="123508"/>
            </a:xfrm>
            <a:custGeom>
              <a:avLst/>
              <a:gdLst/>
              <a:ahLst/>
              <a:cxnLst/>
              <a:rect l="0" t="0" r="0" b="0"/>
              <a:pathLst>
                <a:path w="21730" h="123508">
                  <a:moveTo>
                    <a:pt x="0" y="0"/>
                  </a:moveTo>
                  <a:lnTo>
                    <a:pt x="21730" y="0"/>
                  </a:lnTo>
                  <a:lnTo>
                    <a:pt x="21730" y="102184"/>
                  </a:lnTo>
                  <a:lnTo>
                    <a:pt x="0" y="1235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Shape 9776"/>
            <p:cNvSpPr/>
            <p:nvPr/>
          </p:nvSpPr>
          <p:spPr>
            <a:xfrm>
              <a:off x="1527696" y="24168"/>
              <a:ext cx="21717" cy="115850"/>
            </a:xfrm>
            <a:custGeom>
              <a:avLst/>
              <a:gdLst/>
              <a:ahLst/>
              <a:cxnLst/>
              <a:rect l="0" t="0" r="0" b="0"/>
              <a:pathLst>
                <a:path w="21717" h="115850">
                  <a:moveTo>
                    <a:pt x="0" y="0"/>
                  </a:moveTo>
                  <a:lnTo>
                    <a:pt x="21717" y="0"/>
                  </a:lnTo>
                  <a:lnTo>
                    <a:pt x="21717" y="115850"/>
                  </a:lnTo>
                  <a:lnTo>
                    <a:pt x="0" y="11585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340310"/>
              </p:ext>
            </p:extLst>
          </p:nvPr>
        </p:nvGraphicFramePr>
        <p:xfrm>
          <a:off x="56456" y="918012"/>
          <a:ext cx="9752336" cy="585042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127600"/>
                <a:gridCol w="2231268"/>
                <a:gridCol w="3426108"/>
                <a:gridCol w="967360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ВНИМАНИЕ - ЗИМНЯЯ АВТОМОБИЛЬНАЯ ДОРОГА!!!</a:t>
                      </a:r>
                      <a:endParaRPr lang="ru-RU" sz="1600" b="1" i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784">
                <a:tc rowSpan="6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lv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000" b="1" i="1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ДВИЖЕНИИ ОБЯЗАТЕЛЬНО:</a:t>
                      </a:r>
                      <a:endParaRPr lang="ru-RU" sz="1000" b="1" i="1" u="sng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379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Соблюдать скоростной режим:</a:t>
                      </a:r>
                    </a:p>
                    <a:p>
                      <a:pPr marL="0" lvl="0" indent="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- по внутрипромысловым автодорогам Соровского месторождения не более 40 км/ч;</a:t>
                      </a:r>
                    </a:p>
                    <a:p>
                      <a:pPr marL="0" lvl="0" indent="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- по зимней</a:t>
                      </a:r>
                      <a:r>
                        <a:rPr lang="ru-RU" sz="1000" u="none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автомобильной дороге </a:t>
                      </a: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прямых участках  не более 40 км/ч;</a:t>
                      </a:r>
                    </a:p>
                    <a:p>
                      <a:pPr marL="0" lvl="0" indent="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- на опасных поворотах, сужениях дорог и на других опасных участках не более 30 км/ч;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Сохранять дистанцию между автомобилями не менее 100 м.</a:t>
                      </a:r>
                      <a:endParaRPr lang="ru-RU" sz="1000" u="non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ДВИЖЕНИИ ЗАПРЕЩЕНО:</a:t>
                      </a:r>
                      <a:endParaRPr lang="ru-RU" sz="1000" b="1" i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54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Превышать установленную скорость движения;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Начинать движение без пристегнутых ремней безопасности;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Обгонять двигающийся впереди транспорт;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Отклоняться от обозначенной вехами трассы; 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Заезжать на несданный в эксплуатацию (строящийся или закрытый по метеорологическим условиям) автозимник и/или допускать превышения весовых ограничений, установленных для движения по автозимнику; 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Заезжать за пределы проезжей (накатанной) части дороги;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Пользоваться мобильным телефоном, курить, пить, принимать пищу и отвлекаться во время движения ТС;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Останавливаться на опасных участках, на переездах через нефтепровод,</a:t>
                      </a:r>
                      <a:r>
                        <a:rPr lang="ru-RU" sz="10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местах пересечения с ЛЭП;</a:t>
                      </a:r>
                      <a:endParaRPr lang="ru-RU" sz="10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Употреблять и ввозить на территорию объектов Общества спиртные напитки и наркотические вещества.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1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ОСТОРОЖНО ОБОЧИНА!!!</a:t>
                      </a:r>
                      <a:endParaRPr lang="ru-RU" sz="1000" b="1" i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515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Водитель, ПОМНИ!!!</a:t>
                      </a:r>
                    </a:p>
                    <a:p>
                      <a:r>
                        <a:rPr lang="ru-RU" sz="1000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Обочины зимних дорог рыхлые и неукрепленные. Заезд на обочины зимних автодорог приводит к опрокидыванию или съезду в кювет (особенно тяжеловесных) транспортных</a:t>
                      </a:r>
                      <a:r>
                        <a:rPr lang="ru-RU" sz="1000" u="sng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</a:t>
                      </a:r>
                      <a:r>
                        <a:rPr lang="ru-RU" sz="1000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911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b="1" i="1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СКОРОСТИ В СЛОЖНЫХ ДОРОЖНЫХ УСЛОВИЯХ:</a:t>
                      </a:r>
                      <a:endParaRPr lang="ru-RU" sz="900" b="1" i="1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b="1" i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ТЕЛЕФОНЫ ОПЕРАТИВНЫХ СЛУЖБ  ООО «СОРОВСКНЕФТЬ»:</a:t>
                      </a:r>
                      <a:endParaRPr lang="ru-RU" sz="900" b="1" i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5544">
                <a:tc gridSpan="2">
                  <a:txBody>
                    <a:bodyPr/>
                    <a:lstStyle/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 движения в тёмное время суток и в сумерки должна быть снижена не менее чем на 10 км/час от максимально разрешённой скорости на данном участке дороги.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наличии атмосферных осадков, тумана и иных условий недостаточной видимости – до 20 км/час от максимально разрешённой скорости на данном участке дороги.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гололедице, на обледенелом дорожном покрытии скорость движения не может быть более 20 км/час.</a:t>
                      </a:r>
                    </a:p>
                    <a:p>
                      <a:pPr marL="171450" lvl="0" indent="-171450">
                        <a:buClr>
                          <a:schemeClr val="accent6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затруднении разъезда со встречным ТС, максимально снизить скорость, вплоть до полной остановки ТС.</a:t>
                      </a:r>
                      <a:endParaRPr lang="ru-RU" sz="10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смены ЦИТС (г. Тюмень) 8-922-260-81-72;</a:t>
                      </a:r>
                    </a:p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Мобильная группа (ЦПС) 8-982-780-81-04,</a:t>
                      </a:r>
                      <a:r>
                        <a:rPr lang="ru-RU" sz="10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8-982-780-80-</a:t>
                      </a: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50;</a:t>
                      </a:r>
                    </a:p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ЧОП «РН-Охрана-Югра» (КПП-1) 8-982-780-80-39;</a:t>
                      </a:r>
                    </a:p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Руководитель сектора по ФЗ и ТСО </a:t>
                      </a: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(г. Тюмень)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Ахумов Сергей Евгеньевич 8-3452-56-59-10 (доб. 25576), 8-922-072-56-08;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Главный специалист по транспортной безопасности (г. Тюмень)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Зуев Михаил Владимирович 8 (3452) 56-59-10 (доб. 25720), 8-922-474-00-08</a:t>
                      </a:r>
                    </a:p>
                    <a:p>
                      <a:pPr algn="r"/>
                      <a:r>
                        <a:rPr lang="ru-RU" sz="1000" b="1" i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ОТ, ПБ и Э ООО «Соровскнефть»</a:t>
                      </a:r>
                      <a:endParaRPr lang="ru-RU" sz="1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304" y="188640"/>
            <a:ext cx="2009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702" y="548680"/>
            <a:ext cx="5753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по движению на Соровском месторождении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1317737"/>
            <a:ext cx="2931813" cy="18952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28464" y="2874422"/>
            <a:ext cx="2906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ВОДИТЕЛЬ! НЕ ДОПУСТИ!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C:\Users\ZuevMV\Desktop\Создание памяток на зимник\Фото\semya-s-detmi-3-1200x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3257360"/>
            <a:ext cx="2931837" cy="18880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5552" y="4869160"/>
            <a:ext cx="32674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ПОМНИТЕ! ВАС ЖДУТ ДОМА!!!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118" y="4364913"/>
            <a:ext cx="882418" cy="81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70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3" y="1268759"/>
            <a:ext cx="7589831" cy="535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9291"/>
          <p:cNvGrpSpPr/>
          <p:nvPr/>
        </p:nvGrpSpPr>
        <p:grpSpPr>
          <a:xfrm>
            <a:off x="33802" y="10370"/>
            <a:ext cx="7655502" cy="791090"/>
            <a:chOff x="0" y="0"/>
            <a:chExt cx="4226755" cy="474591"/>
          </a:xfrm>
        </p:grpSpPr>
        <p:sp>
          <p:nvSpPr>
            <p:cNvPr id="33" name="Shape 9292"/>
            <p:cNvSpPr/>
            <p:nvPr/>
          </p:nvSpPr>
          <p:spPr>
            <a:xfrm>
              <a:off x="0" y="173364"/>
              <a:ext cx="1396683" cy="78334"/>
            </a:xfrm>
            <a:custGeom>
              <a:avLst/>
              <a:gdLst/>
              <a:ahLst/>
              <a:cxnLst/>
              <a:rect l="0" t="0" r="0" b="0"/>
              <a:pathLst>
                <a:path w="1396683" h="78334">
                  <a:moveTo>
                    <a:pt x="0" y="0"/>
                  </a:moveTo>
                  <a:lnTo>
                    <a:pt x="1172756" y="0"/>
                  </a:lnTo>
                  <a:cubicBezTo>
                    <a:pt x="1172756" y="0"/>
                    <a:pt x="1317498" y="37452"/>
                    <a:pt x="1396683" y="37452"/>
                  </a:cubicBezTo>
                  <a:lnTo>
                    <a:pt x="1396683" y="78334"/>
                  </a:lnTo>
                  <a:lnTo>
                    <a:pt x="0" y="773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D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4" name="Shape 9293"/>
            <p:cNvSpPr/>
            <p:nvPr/>
          </p:nvSpPr>
          <p:spPr>
            <a:xfrm>
              <a:off x="1121076" y="206126"/>
              <a:ext cx="2532" cy="32"/>
            </a:xfrm>
            <a:custGeom>
              <a:avLst/>
              <a:gdLst/>
              <a:ahLst/>
              <a:cxnLst/>
              <a:rect l="0" t="0" r="0" b="0"/>
              <a:pathLst>
                <a:path w="2532" h="32">
                  <a:moveTo>
                    <a:pt x="0" y="0"/>
                  </a:moveTo>
                  <a:lnTo>
                    <a:pt x="2532" y="0"/>
                  </a:lnTo>
                  <a:cubicBezTo>
                    <a:pt x="2532" y="0"/>
                    <a:pt x="1923" y="32"/>
                    <a:pt x="551" y="21"/>
                  </a:cubicBez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5" name="Shape 9294"/>
            <p:cNvSpPr/>
            <p:nvPr/>
          </p:nvSpPr>
          <p:spPr>
            <a:xfrm>
              <a:off x="0" y="173360"/>
              <a:ext cx="1121076" cy="32766"/>
            </a:xfrm>
            <a:custGeom>
              <a:avLst/>
              <a:gdLst/>
              <a:ahLst/>
              <a:cxnLst/>
              <a:rect l="0" t="0" r="0" b="0"/>
              <a:pathLst>
                <a:path w="1121076" h="32766">
                  <a:moveTo>
                    <a:pt x="0" y="0"/>
                  </a:moveTo>
                  <a:lnTo>
                    <a:pt x="926986" y="0"/>
                  </a:lnTo>
                  <a:cubicBezTo>
                    <a:pt x="1045258" y="26117"/>
                    <a:pt x="1096721" y="31490"/>
                    <a:pt x="1115061" y="32543"/>
                  </a:cubicBezTo>
                  <a:lnTo>
                    <a:pt x="1121076" y="32766"/>
                  </a:lnTo>
                  <a:lnTo>
                    <a:pt x="0" y="3276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6" name="Shape 9295"/>
            <p:cNvSpPr/>
            <p:nvPr/>
          </p:nvSpPr>
          <p:spPr>
            <a:xfrm>
              <a:off x="1628995" y="211066"/>
              <a:ext cx="2597760" cy="263525"/>
            </a:xfrm>
            <a:custGeom>
              <a:avLst/>
              <a:gdLst/>
              <a:ahLst/>
              <a:cxnLst/>
              <a:rect l="0" t="0" r="0" b="0"/>
              <a:pathLst>
                <a:path w="2597760" h="263525">
                  <a:moveTo>
                    <a:pt x="0" y="0"/>
                  </a:moveTo>
                  <a:lnTo>
                    <a:pt x="2597760" y="2388"/>
                  </a:lnTo>
                  <a:lnTo>
                    <a:pt x="2597760" y="40627"/>
                  </a:lnTo>
                  <a:lnTo>
                    <a:pt x="1956752" y="263525"/>
                  </a:lnTo>
                  <a:cubicBezTo>
                    <a:pt x="1956752" y="263525"/>
                    <a:pt x="1920418" y="214363"/>
                    <a:pt x="1754340" y="189789"/>
                  </a:cubicBezTo>
                  <a:cubicBezTo>
                    <a:pt x="1620507" y="169990"/>
                    <a:pt x="994651" y="85458"/>
                    <a:pt x="409004" y="53378"/>
                  </a:cubicBezTo>
                  <a:cubicBezTo>
                    <a:pt x="267856" y="45644"/>
                    <a:pt x="129032" y="40958"/>
                    <a:pt x="0" y="40958"/>
                  </a:cubicBez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D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7" name="Shape 9296"/>
            <p:cNvSpPr/>
            <p:nvPr/>
          </p:nvSpPr>
          <p:spPr>
            <a:xfrm>
              <a:off x="2550275" y="260220"/>
              <a:ext cx="1511694" cy="165214"/>
            </a:xfrm>
            <a:custGeom>
              <a:avLst/>
              <a:gdLst/>
              <a:ahLst/>
              <a:cxnLst/>
              <a:rect l="0" t="0" r="0" b="0"/>
              <a:pathLst>
                <a:path w="1511694" h="165214">
                  <a:moveTo>
                    <a:pt x="0" y="0"/>
                  </a:moveTo>
                  <a:lnTo>
                    <a:pt x="1511694" y="13653"/>
                  </a:lnTo>
                  <a:lnTo>
                    <a:pt x="1058837" y="165214"/>
                  </a:lnTo>
                  <a:cubicBezTo>
                    <a:pt x="1058837" y="165214"/>
                    <a:pt x="875881" y="96939"/>
                    <a:pt x="744817" y="82601"/>
                  </a:cubicBezTo>
                  <a:cubicBezTo>
                    <a:pt x="613766" y="68263"/>
                    <a:pt x="0" y="0"/>
                    <a:pt x="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BAF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8" name="Shape 9771"/>
            <p:cNvSpPr/>
            <p:nvPr/>
          </p:nvSpPr>
          <p:spPr>
            <a:xfrm>
              <a:off x="1476197" y="143396"/>
              <a:ext cx="21730" cy="108306"/>
            </a:xfrm>
            <a:custGeom>
              <a:avLst/>
              <a:gdLst/>
              <a:ahLst/>
              <a:cxnLst/>
              <a:rect l="0" t="0" r="0" b="0"/>
              <a:pathLst>
                <a:path w="21730" h="108306">
                  <a:moveTo>
                    <a:pt x="0" y="0"/>
                  </a:moveTo>
                  <a:lnTo>
                    <a:pt x="21730" y="0"/>
                  </a:lnTo>
                  <a:lnTo>
                    <a:pt x="21730" y="108306"/>
                  </a:lnTo>
                  <a:lnTo>
                    <a:pt x="0" y="10830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9" name="Shape 9772"/>
            <p:cNvSpPr/>
            <p:nvPr/>
          </p:nvSpPr>
          <p:spPr>
            <a:xfrm>
              <a:off x="1501940" y="121044"/>
              <a:ext cx="21730" cy="130658"/>
            </a:xfrm>
            <a:custGeom>
              <a:avLst/>
              <a:gdLst/>
              <a:ahLst/>
              <a:cxnLst/>
              <a:rect l="0" t="0" r="0" b="0"/>
              <a:pathLst>
                <a:path w="21730" h="130658">
                  <a:moveTo>
                    <a:pt x="0" y="0"/>
                  </a:moveTo>
                  <a:lnTo>
                    <a:pt x="21730" y="0"/>
                  </a:lnTo>
                  <a:lnTo>
                    <a:pt x="21730" y="130658"/>
                  </a:lnTo>
                  <a:lnTo>
                    <a:pt x="0" y="13065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0" name="Shape 9773"/>
            <p:cNvSpPr/>
            <p:nvPr/>
          </p:nvSpPr>
          <p:spPr>
            <a:xfrm>
              <a:off x="1527696" y="143396"/>
              <a:ext cx="21717" cy="108306"/>
            </a:xfrm>
            <a:custGeom>
              <a:avLst/>
              <a:gdLst/>
              <a:ahLst/>
              <a:cxnLst/>
              <a:rect l="0" t="0" r="0" b="0"/>
              <a:pathLst>
                <a:path w="21717" h="108306">
                  <a:moveTo>
                    <a:pt x="0" y="0"/>
                  </a:moveTo>
                  <a:lnTo>
                    <a:pt x="21717" y="0"/>
                  </a:lnTo>
                  <a:lnTo>
                    <a:pt x="21717" y="108306"/>
                  </a:lnTo>
                  <a:lnTo>
                    <a:pt x="0" y="10830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E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1" name="Shape 9300"/>
            <p:cNvSpPr/>
            <p:nvPr/>
          </p:nvSpPr>
          <p:spPr>
            <a:xfrm>
              <a:off x="1424718" y="72842"/>
              <a:ext cx="21717" cy="74816"/>
            </a:xfrm>
            <a:custGeom>
              <a:avLst/>
              <a:gdLst/>
              <a:ahLst/>
              <a:cxnLst/>
              <a:rect l="0" t="0" r="0" b="0"/>
              <a:pathLst>
                <a:path w="21717" h="74816">
                  <a:moveTo>
                    <a:pt x="0" y="0"/>
                  </a:moveTo>
                  <a:lnTo>
                    <a:pt x="21717" y="0"/>
                  </a:lnTo>
                  <a:lnTo>
                    <a:pt x="21717" y="74816"/>
                  </a:lnTo>
                  <a:lnTo>
                    <a:pt x="0" y="55512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2" name="Shape 9301"/>
            <p:cNvSpPr/>
            <p:nvPr/>
          </p:nvSpPr>
          <p:spPr>
            <a:xfrm>
              <a:off x="1450452" y="48294"/>
              <a:ext cx="21730" cy="123508"/>
            </a:xfrm>
            <a:custGeom>
              <a:avLst/>
              <a:gdLst/>
              <a:ahLst/>
              <a:cxnLst/>
              <a:rect l="0" t="0" r="0" b="0"/>
              <a:pathLst>
                <a:path w="21730" h="123508">
                  <a:moveTo>
                    <a:pt x="0" y="0"/>
                  </a:moveTo>
                  <a:lnTo>
                    <a:pt x="21730" y="0"/>
                  </a:lnTo>
                  <a:lnTo>
                    <a:pt x="21730" y="123508"/>
                  </a:lnTo>
                  <a:lnTo>
                    <a:pt x="0" y="1021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3" name="Shape 9774"/>
            <p:cNvSpPr/>
            <p:nvPr/>
          </p:nvSpPr>
          <p:spPr>
            <a:xfrm>
              <a:off x="1476197" y="24168"/>
              <a:ext cx="21730" cy="115850"/>
            </a:xfrm>
            <a:custGeom>
              <a:avLst/>
              <a:gdLst/>
              <a:ahLst/>
              <a:cxnLst/>
              <a:rect l="0" t="0" r="0" b="0"/>
              <a:pathLst>
                <a:path w="21730" h="115850">
                  <a:moveTo>
                    <a:pt x="0" y="0"/>
                  </a:moveTo>
                  <a:lnTo>
                    <a:pt x="21730" y="0"/>
                  </a:lnTo>
                  <a:lnTo>
                    <a:pt x="21730" y="115850"/>
                  </a:lnTo>
                  <a:lnTo>
                    <a:pt x="0" y="11585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4" name="Shape 9775"/>
            <p:cNvSpPr/>
            <p:nvPr/>
          </p:nvSpPr>
          <p:spPr>
            <a:xfrm>
              <a:off x="1501940" y="0"/>
              <a:ext cx="21730" cy="116281"/>
            </a:xfrm>
            <a:custGeom>
              <a:avLst/>
              <a:gdLst/>
              <a:ahLst/>
              <a:cxnLst/>
              <a:rect l="0" t="0" r="0" b="0"/>
              <a:pathLst>
                <a:path w="21730" h="116281">
                  <a:moveTo>
                    <a:pt x="0" y="0"/>
                  </a:moveTo>
                  <a:lnTo>
                    <a:pt x="21730" y="0"/>
                  </a:lnTo>
                  <a:lnTo>
                    <a:pt x="21730" y="116281"/>
                  </a:lnTo>
                  <a:lnTo>
                    <a:pt x="0" y="116281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5" name="Shape 9304"/>
            <p:cNvSpPr/>
            <p:nvPr/>
          </p:nvSpPr>
          <p:spPr>
            <a:xfrm>
              <a:off x="1579173" y="72842"/>
              <a:ext cx="21704" cy="74816"/>
            </a:xfrm>
            <a:custGeom>
              <a:avLst/>
              <a:gdLst/>
              <a:ahLst/>
              <a:cxnLst/>
              <a:rect l="0" t="0" r="0" b="0"/>
              <a:pathLst>
                <a:path w="21704" h="74816">
                  <a:moveTo>
                    <a:pt x="0" y="0"/>
                  </a:moveTo>
                  <a:lnTo>
                    <a:pt x="21704" y="0"/>
                  </a:lnTo>
                  <a:lnTo>
                    <a:pt x="21704" y="55512"/>
                  </a:lnTo>
                  <a:lnTo>
                    <a:pt x="0" y="7481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6" name="Shape 9305"/>
            <p:cNvSpPr/>
            <p:nvPr/>
          </p:nvSpPr>
          <p:spPr>
            <a:xfrm>
              <a:off x="1553415" y="48294"/>
              <a:ext cx="21730" cy="123508"/>
            </a:xfrm>
            <a:custGeom>
              <a:avLst/>
              <a:gdLst/>
              <a:ahLst/>
              <a:cxnLst/>
              <a:rect l="0" t="0" r="0" b="0"/>
              <a:pathLst>
                <a:path w="21730" h="123508">
                  <a:moveTo>
                    <a:pt x="0" y="0"/>
                  </a:moveTo>
                  <a:lnTo>
                    <a:pt x="21730" y="0"/>
                  </a:lnTo>
                  <a:lnTo>
                    <a:pt x="21730" y="102184"/>
                  </a:lnTo>
                  <a:lnTo>
                    <a:pt x="0" y="1235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7" name="Shape 9776"/>
            <p:cNvSpPr/>
            <p:nvPr/>
          </p:nvSpPr>
          <p:spPr>
            <a:xfrm>
              <a:off x="1527696" y="24168"/>
              <a:ext cx="21717" cy="115850"/>
            </a:xfrm>
            <a:custGeom>
              <a:avLst/>
              <a:gdLst/>
              <a:ahLst/>
              <a:cxnLst/>
              <a:rect l="0" t="0" r="0" b="0"/>
              <a:pathLst>
                <a:path w="21717" h="115850">
                  <a:moveTo>
                    <a:pt x="0" y="0"/>
                  </a:moveTo>
                  <a:lnTo>
                    <a:pt x="21717" y="0"/>
                  </a:lnTo>
                  <a:lnTo>
                    <a:pt x="21717" y="115850"/>
                  </a:lnTo>
                  <a:lnTo>
                    <a:pt x="0" y="11585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304" y="188640"/>
            <a:ext cx="2009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52702" y="548680"/>
            <a:ext cx="5753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по движению на Соровском месторождении</a:t>
            </a:r>
          </a:p>
        </p:txBody>
      </p:sp>
      <p:graphicFrame>
        <p:nvGraphicFramePr>
          <p:cNvPr id="68" name="Таблица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573434"/>
              </p:ext>
            </p:extLst>
          </p:nvPr>
        </p:nvGraphicFramePr>
        <p:xfrm>
          <a:off x="56456" y="918012"/>
          <a:ext cx="9774277" cy="5896724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9774277"/>
              </a:tblGrid>
              <a:tr h="361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СХЕМА АВТОДОРОГИ НА СОРОВСКОЕ МЕСТОРОЖДЕНИЕ С ОБЪЕКТАМИ ЗАВОЗА ТМЦ</a:t>
                      </a:r>
                      <a:endParaRPr lang="ru-RU" sz="1600" b="1" i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35258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994317"/>
              </p:ext>
            </p:extLst>
          </p:nvPr>
        </p:nvGraphicFramePr>
        <p:xfrm>
          <a:off x="7761312" y="4005064"/>
          <a:ext cx="2072680" cy="274862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35319"/>
                <a:gridCol w="537361"/>
              </a:tblGrid>
              <a:tr h="17592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Справочная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информация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Протяженность проезда КПП</a:t>
                      </a:r>
                      <a:r>
                        <a:rPr lang="ru-RU" sz="1000" baseline="0" dirty="0" smtClean="0"/>
                        <a:t> – ЦПС, км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/>
                        <a:t>38,4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Рек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Ручьев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Опасных поворотов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Зимняя автодорога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Технологический проезд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887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Куст скважин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3273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Место приемки</a:t>
                      </a:r>
                      <a:r>
                        <a:rPr lang="ru-RU" sz="1000" baseline="0" dirty="0" smtClean="0"/>
                        <a:t> МТР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24926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Опасные</a:t>
                      </a:r>
                      <a:r>
                        <a:rPr lang="ru-RU" sz="1000" baseline="0" dirty="0" smtClean="0"/>
                        <a:t> участки</a:t>
                      </a: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9236233" y="5517232"/>
            <a:ext cx="49138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9225815" y="5805264"/>
            <a:ext cx="49138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9417253" y="6067732"/>
            <a:ext cx="15389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9386977" y="6276550"/>
            <a:ext cx="189897" cy="161528"/>
          </a:xfrm>
          <a:prstGeom prst="triangle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9295807" y="6555779"/>
            <a:ext cx="153892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9499133" y="6627787"/>
            <a:ext cx="179907" cy="0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43756"/>
              </p:ext>
            </p:extLst>
          </p:nvPr>
        </p:nvGraphicFramePr>
        <p:xfrm>
          <a:off x="80354" y="5772102"/>
          <a:ext cx="3432486" cy="1041274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432486"/>
              </a:tblGrid>
              <a:tr h="22783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ТЕЛЕФОНЫ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УЧАСТКА МТО: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  <a:tr h="797434">
                <a:tc>
                  <a:txBody>
                    <a:bodyPr/>
                    <a:lstStyle/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 (ЦПС)</a:t>
                      </a:r>
                      <a:r>
                        <a:rPr lang="ru-RU" sz="10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8-3452-56-59-10 (доб. 25957);</a:t>
                      </a:r>
                      <a:endParaRPr lang="ru-RU" sz="10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 участка МТО</a:t>
                      </a:r>
                      <a:r>
                        <a:rPr lang="ru-RU" sz="10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(ЦПС) 8-982-909-10-21;</a:t>
                      </a:r>
                    </a:p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Кладовщик (ЦПС) 8-982-914-52-42;</a:t>
                      </a:r>
                    </a:p>
                    <a:p>
                      <a:pPr marL="0" indent="177800">
                        <a:buFont typeface="+mj-lt"/>
                        <a:buAutoNum type="arabicPeriod"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участка МТО 8-982-909-10-96.</a:t>
                      </a:r>
                      <a:endParaRPr lang="ru-RU" sz="1000" kern="1200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94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486</Words>
  <Application>Microsoft Office PowerPoint</Application>
  <PresentationFormat>Лист A4 (210x297 мм)</PresentationFormat>
  <Paragraphs>59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Бакиев Марсель Хафиятуллович</dc:creator>
  <cp:lastModifiedBy>Гуменникова Ирина Дамировна</cp:lastModifiedBy>
  <cp:revision>107</cp:revision>
  <cp:lastPrinted>2018-01-25T10:39:36Z</cp:lastPrinted>
  <dcterms:created xsi:type="dcterms:W3CDTF">2017-12-15T10:54:58Z</dcterms:created>
  <dcterms:modified xsi:type="dcterms:W3CDTF">2019-03-16T10:34:24Z</dcterms:modified>
</cp:coreProperties>
</file>